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3" r:id="rId4"/>
    <p:sldId id="261" r:id="rId5"/>
    <p:sldId id="260" r:id="rId6"/>
    <p:sldId id="268" r:id="rId7"/>
    <p:sldId id="265" r:id="rId8"/>
    <p:sldId id="269" r:id="rId9"/>
    <p:sldId id="266" r:id="rId10"/>
    <p:sldId id="270" r:id="rId11"/>
    <p:sldId id="273" r:id="rId12"/>
    <p:sldId id="271" r:id="rId13"/>
    <p:sldId id="264" r:id="rId14"/>
    <p:sldId id="267" r:id="rId15"/>
    <p:sldId id="272" r:id="rId16"/>
    <p:sldId id="274" r:id="rId17"/>
    <p:sldId id="275"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Ramsin" initials="MR" lastIdx="1" clrIdx="0">
    <p:extLst>
      <p:ext uri="{19B8F6BF-5375-455C-9EA6-DF929625EA0E}">
        <p15:presenceInfo xmlns:p15="http://schemas.microsoft.com/office/powerpoint/2012/main" userId="S-1-5-21-506447655-3228168094-816415892-398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114" d="100"/>
          <a:sy n="114" d="100"/>
        </p:scale>
        <p:origin x="4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 Birath" userId="2eb40f7ae485a380" providerId="LiveId" clId="{3CB25332-67D9-4DDC-B982-24980B08B746}"/>
    <pc:docChg chg="modSld">
      <pc:chgData name="Johan Birath" userId="2eb40f7ae485a380" providerId="LiveId" clId="{3CB25332-67D9-4DDC-B982-24980B08B746}" dt="2024-05-07T18:26:21.652" v="0" actId="20577"/>
      <pc:docMkLst>
        <pc:docMk/>
      </pc:docMkLst>
      <pc:sldChg chg="modSp mod">
        <pc:chgData name="Johan Birath" userId="2eb40f7ae485a380" providerId="LiveId" clId="{3CB25332-67D9-4DDC-B982-24980B08B746}" dt="2024-05-07T18:26:21.652" v="0" actId="20577"/>
        <pc:sldMkLst>
          <pc:docMk/>
          <pc:sldMk cId="3416370901" sldId="275"/>
        </pc:sldMkLst>
        <pc:spChg chg="mod">
          <ac:chgData name="Johan Birath" userId="2eb40f7ae485a380" providerId="LiveId" clId="{3CB25332-67D9-4DDC-B982-24980B08B746}" dt="2024-05-07T18:26:21.652" v="0" actId="20577"/>
          <ac:spMkLst>
            <pc:docMk/>
            <pc:sldMk cId="3416370901" sldId="275"/>
            <ac:spMk id="8" creationId="{49E4FC57-AC6F-47A3-9D90-4C225CE9A5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13ED87-EBD9-419A-8E44-091CE5AF932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9B0753D-5E32-4909-9397-916E6B212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93BD39D-80A9-4865-9D1E-248034FC4A0E}"/>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5" name="Platshållare för sidfot 4">
            <a:extLst>
              <a:ext uri="{FF2B5EF4-FFF2-40B4-BE49-F238E27FC236}">
                <a16:creationId xmlns:a16="http://schemas.microsoft.com/office/drawing/2014/main" id="{0A69BF65-6354-4C1A-8925-175D41E29F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C953535-9239-4553-8C70-185A4B5BF5A3}"/>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3282400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AFD83E-74A8-4F9E-B802-73722CCB0B3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EFCC262-7AA3-48AF-9D80-08B2544696B2}"/>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E170ABF-84F8-4983-889C-2EC303E8609E}"/>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5" name="Platshållare för sidfot 4">
            <a:extLst>
              <a:ext uri="{FF2B5EF4-FFF2-40B4-BE49-F238E27FC236}">
                <a16:creationId xmlns:a16="http://schemas.microsoft.com/office/drawing/2014/main" id="{EF617242-07E8-4AD0-BA34-A61BDD12C72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A79FEC1-7B4A-465C-BFD2-25807CD3EE2D}"/>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363733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CB9953D-1FAC-473C-92C0-FFDFC6D1429B}"/>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BB9665A-4F89-414C-A110-32584611F0E7}"/>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A667D4-A2FB-4CA6-8D4D-E850C8C5B29B}"/>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5" name="Platshållare för sidfot 4">
            <a:extLst>
              <a:ext uri="{FF2B5EF4-FFF2-40B4-BE49-F238E27FC236}">
                <a16:creationId xmlns:a16="http://schemas.microsoft.com/office/drawing/2014/main" id="{2F089EB9-1CEB-4981-8AA9-2BD19B1785D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0FD2256-D882-4B20-A6A0-9FD2511D6F7E}"/>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127750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7111A5-E401-4507-8AC2-4C1EB24F5B2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E355267-ED4A-410F-80E3-0560272B18DA}"/>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1AB663D-0D0B-452D-9F4D-E807A0EF19FB}"/>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5" name="Platshållare för sidfot 4">
            <a:extLst>
              <a:ext uri="{FF2B5EF4-FFF2-40B4-BE49-F238E27FC236}">
                <a16:creationId xmlns:a16="http://schemas.microsoft.com/office/drawing/2014/main" id="{4DDA128A-24DA-415B-BBD6-582135BB082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C029328-A7D1-4242-B5F6-B170CE2B1DDB}"/>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255747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EEA521-C231-45FA-A8F9-1762AEE4AE3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14290BFD-6BF1-41A8-8518-DB6CEE93F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AE3492A7-303D-4158-8B14-35137D3A8E69}"/>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5" name="Platshållare för sidfot 4">
            <a:extLst>
              <a:ext uri="{FF2B5EF4-FFF2-40B4-BE49-F238E27FC236}">
                <a16:creationId xmlns:a16="http://schemas.microsoft.com/office/drawing/2014/main" id="{3769DD3C-82B8-4C50-ABDE-A6A5F3F67C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5189C1A-9B76-4B09-B58C-A62EC750EA82}"/>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27134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288F5F-DCA4-4121-B1B6-584DEB3F0AB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3509C05-3D2D-414F-B9AB-4DF1135CCFD8}"/>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3EEE690-9A47-492C-8DEB-0452834B340D}"/>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FC59CE8-7C08-44D2-9243-9636342EBFB8}"/>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6" name="Platshållare för sidfot 5">
            <a:extLst>
              <a:ext uri="{FF2B5EF4-FFF2-40B4-BE49-F238E27FC236}">
                <a16:creationId xmlns:a16="http://schemas.microsoft.com/office/drawing/2014/main" id="{AE0BFF55-6A51-42C9-AD2E-AA687C68767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C4F1596-DBA7-4EEF-A39B-A5FC5D4F7335}"/>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272212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7F15CF-0CD9-4B01-B112-632117C10A9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4DD9590-E285-4733-BFB8-4BDBC9EDC8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1B54D096-5216-4FC7-B11E-AA2FC4553E5B}"/>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298FB9C-8325-4E49-AB94-0DA48D1CAA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F0A6B17C-192B-4C22-9F28-FCAE6F0DFF95}"/>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F4046C9-AF71-48D1-9AE5-D51729151BDF}"/>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8" name="Platshållare för sidfot 7">
            <a:extLst>
              <a:ext uri="{FF2B5EF4-FFF2-40B4-BE49-F238E27FC236}">
                <a16:creationId xmlns:a16="http://schemas.microsoft.com/office/drawing/2014/main" id="{5F103989-488C-4253-9AD3-305C886F41C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65611BC-4ADE-40A7-A365-07F850D5A4C9}"/>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244065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7A5915-96F7-4BA7-B849-64CA913D099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1802B5C-F706-4F1B-AACA-E52D70852BBC}"/>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4" name="Platshållare för sidfot 3">
            <a:extLst>
              <a:ext uri="{FF2B5EF4-FFF2-40B4-BE49-F238E27FC236}">
                <a16:creationId xmlns:a16="http://schemas.microsoft.com/office/drawing/2014/main" id="{2BB1E10A-F79A-402A-AD5D-385C3A57C27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399CDBC-FC28-40BD-8B3F-46BD38B35E18}"/>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3089093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15A5B15-652F-456E-9C02-4403A15C4277}"/>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3" name="Platshållare för sidfot 2">
            <a:extLst>
              <a:ext uri="{FF2B5EF4-FFF2-40B4-BE49-F238E27FC236}">
                <a16:creationId xmlns:a16="http://schemas.microsoft.com/office/drawing/2014/main" id="{29E8844F-A50A-46CC-81DE-5A97ABCF8EF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91854EC-6409-4031-8DA5-C885AB9FC677}"/>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85630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0B0767-D89B-41BB-A5B0-03CCBB7F1A4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D41978-BB7D-4345-9A9D-18F37B1CAD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54F2FC5-5A3A-41A7-B2E8-E1BFC8BDF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6F1DC4B5-FBC0-49AD-B27A-B68679991133}"/>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6" name="Platshållare för sidfot 5">
            <a:extLst>
              <a:ext uri="{FF2B5EF4-FFF2-40B4-BE49-F238E27FC236}">
                <a16:creationId xmlns:a16="http://schemas.microsoft.com/office/drawing/2014/main" id="{52C7063B-5FCB-4BA6-A054-5242D71B726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EC13DA6-1CE4-4427-9445-54A6DE584818}"/>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4244482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232E8E-5440-4878-988D-E4E3F384782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2332ED1-D7E7-4073-A302-F21250B8D5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CDA953BC-DC8F-4A75-95BF-9DF17D37A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D3C878D3-4DCE-4300-8E74-886F62980385}"/>
              </a:ext>
            </a:extLst>
          </p:cNvPr>
          <p:cNvSpPr>
            <a:spLocks noGrp="1"/>
          </p:cNvSpPr>
          <p:nvPr>
            <p:ph type="dt" sz="half" idx="10"/>
          </p:nvPr>
        </p:nvSpPr>
        <p:spPr/>
        <p:txBody>
          <a:bodyPr/>
          <a:lstStyle/>
          <a:p>
            <a:fld id="{2F4F855A-4E48-4180-B5EA-FED9C4BA9E99}" type="datetimeFigureOut">
              <a:rPr lang="sv-SE" smtClean="0"/>
              <a:t>2024-05-07</a:t>
            </a:fld>
            <a:endParaRPr lang="sv-SE"/>
          </a:p>
        </p:txBody>
      </p:sp>
      <p:sp>
        <p:nvSpPr>
          <p:cNvPr id="6" name="Platshållare för sidfot 5">
            <a:extLst>
              <a:ext uri="{FF2B5EF4-FFF2-40B4-BE49-F238E27FC236}">
                <a16:creationId xmlns:a16="http://schemas.microsoft.com/office/drawing/2014/main" id="{19799066-8BD8-49DD-8AE8-77F17D7923C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41F8C27-A149-40AB-920B-DAF89FE9BA98}"/>
              </a:ext>
            </a:extLst>
          </p:cNvPr>
          <p:cNvSpPr>
            <a:spLocks noGrp="1"/>
          </p:cNvSpPr>
          <p:nvPr>
            <p:ph type="sldNum" sz="quarter" idx="12"/>
          </p:nvPr>
        </p:nvSpPr>
        <p:spPr/>
        <p:txBody>
          <a:bodyPr/>
          <a:lstStyle/>
          <a:p>
            <a:fld id="{D37D3452-4443-4045-B52A-B3991494A9DE}" type="slidenum">
              <a:rPr lang="sv-SE" smtClean="0"/>
              <a:t>‹#›</a:t>
            </a:fld>
            <a:endParaRPr lang="sv-SE"/>
          </a:p>
        </p:txBody>
      </p:sp>
    </p:spTree>
    <p:extLst>
      <p:ext uri="{BB962C8B-B14F-4D97-AF65-F5344CB8AC3E}">
        <p14:creationId xmlns:p14="http://schemas.microsoft.com/office/powerpoint/2010/main" val="49408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AE71463-78C7-44ED-97A3-07A2C3EEEB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673251F-F4E7-4FCC-A455-44B1BBFC4E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11AC62B-EC7E-47D0-A016-58F76686B8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F855A-4E48-4180-B5EA-FED9C4BA9E99}" type="datetimeFigureOut">
              <a:rPr lang="sv-SE" smtClean="0"/>
              <a:t>2024-05-07</a:t>
            </a:fld>
            <a:endParaRPr lang="sv-SE"/>
          </a:p>
        </p:txBody>
      </p:sp>
      <p:sp>
        <p:nvSpPr>
          <p:cNvPr id="5" name="Platshållare för sidfot 4">
            <a:extLst>
              <a:ext uri="{FF2B5EF4-FFF2-40B4-BE49-F238E27FC236}">
                <a16:creationId xmlns:a16="http://schemas.microsoft.com/office/drawing/2014/main" id="{E233DF95-2F37-46A9-9BBE-7251631E5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B873442-1101-4B1E-80A4-16885EBED5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D3452-4443-4045-B52A-B3991494A9DE}" type="slidenum">
              <a:rPr lang="sv-SE" smtClean="0"/>
              <a:t>‹#›</a:t>
            </a:fld>
            <a:endParaRPr lang="sv-SE"/>
          </a:p>
        </p:txBody>
      </p:sp>
    </p:spTree>
    <p:extLst>
      <p:ext uri="{BB962C8B-B14F-4D97-AF65-F5344CB8AC3E}">
        <p14:creationId xmlns:p14="http://schemas.microsoft.com/office/powerpoint/2010/main" val="1151506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grpSp>
        <p:nvGrpSpPr>
          <p:cNvPr id="8" name="Grupp 7">
            <a:extLst>
              <a:ext uri="{FF2B5EF4-FFF2-40B4-BE49-F238E27FC236}">
                <a16:creationId xmlns:a16="http://schemas.microsoft.com/office/drawing/2014/main" id="{5EC344D0-5AF0-4F4A-94C9-1BFF344C4F9F}"/>
              </a:ext>
            </a:extLst>
          </p:cNvPr>
          <p:cNvGrpSpPr/>
          <p:nvPr/>
        </p:nvGrpSpPr>
        <p:grpSpPr>
          <a:xfrm>
            <a:off x="3627120" y="351838"/>
            <a:ext cx="5171440" cy="6289259"/>
            <a:chOff x="3627120" y="351838"/>
            <a:chExt cx="5171440" cy="6289259"/>
          </a:xfrm>
        </p:grpSpPr>
        <p:pic>
          <p:nvPicPr>
            <p:cNvPr id="4" name="Bildobjekt 3">
              <a:extLst>
                <a:ext uri="{FF2B5EF4-FFF2-40B4-BE49-F238E27FC236}">
                  <a16:creationId xmlns:a16="http://schemas.microsoft.com/office/drawing/2014/main" id="{171DC118-5DC4-4231-A266-A33DDBC731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7120" y="351838"/>
              <a:ext cx="5171440" cy="5171440"/>
            </a:xfrm>
            <a:prstGeom prst="rect">
              <a:avLst/>
            </a:prstGeom>
          </p:spPr>
        </p:pic>
        <p:sp>
          <p:nvSpPr>
            <p:cNvPr id="7" name="Rektangel 6">
              <a:extLst>
                <a:ext uri="{FF2B5EF4-FFF2-40B4-BE49-F238E27FC236}">
                  <a16:creationId xmlns:a16="http://schemas.microsoft.com/office/drawing/2014/main" id="{29D875AC-36B2-401A-BB2F-87F32A7BB097}"/>
                </a:ext>
              </a:extLst>
            </p:cNvPr>
            <p:cNvSpPr/>
            <p:nvPr/>
          </p:nvSpPr>
          <p:spPr>
            <a:xfrm rot="21027573">
              <a:off x="4435521" y="5071437"/>
              <a:ext cx="3320958" cy="1569660"/>
            </a:xfrm>
            <a:prstGeom prst="rect">
              <a:avLst/>
            </a:prstGeom>
            <a:noFill/>
          </p:spPr>
          <p:txBody>
            <a:bodyPr wrap="square" lIns="91440" tIns="45720" rIns="91440" bIns="45720">
              <a:spAutoFit/>
            </a:bodyPr>
            <a:lstStyle/>
            <a:p>
              <a:pPr algn="ctr"/>
              <a:r>
                <a:rPr lang="sv-SE" sz="9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rush Script MT" panose="03060802040406070304" pitchFamily="66" charset="0"/>
                </a:rPr>
                <a:t>Skidor</a:t>
              </a:r>
            </a:p>
          </p:txBody>
        </p:sp>
      </p:grpSp>
      <p:sp>
        <p:nvSpPr>
          <p:cNvPr id="2" name="textruta 1">
            <a:extLst>
              <a:ext uri="{FF2B5EF4-FFF2-40B4-BE49-F238E27FC236}">
                <a16:creationId xmlns:a16="http://schemas.microsoft.com/office/drawing/2014/main" id="{A85B0DDA-055C-480E-828D-48EC309C6C84}"/>
              </a:ext>
            </a:extLst>
          </p:cNvPr>
          <p:cNvSpPr txBox="1"/>
          <p:nvPr/>
        </p:nvSpPr>
        <p:spPr>
          <a:xfrm rot="814768">
            <a:off x="347861" y="3051404"/>
            <a:ext cx="4174402" cy="1569660"/>
          </a:xfrm>
          <a:prstGeom prst="rect">
            <a:avLst/>
          </a:prstGeom>
          <a:noFill/>
        </p:spPr>
        <p:txBody>
          <a:bodyPr wrap="square" rtlCol="0">
            <a:spAutoFit/>
          </a:bodyPr>
          <a:lstStyle/>
          <a:p>
            <a:r>
              <a:rPr lang="sv-SE" sz="9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rush Script MT" panose="03060802040406070304" pitchFamily="66" charset="0"/>
              </a:rPr>
              <a:t>Engagera</a:t>
            </a:r>
          </a:p>
        </p:txBody>
      </p:sp>
      <p:sp>
        <p:nvSpPr>
          <p:cNvPr id="3" name="textruta 2">
            <a:extLst>
              <a:ext uri="{FF2B5EF4-FFF2-40B4-BE49-F238E27FC236}">
                <a16:creationId xmlns:a16="http://schemas.microsoft.com/office/drawing/2014/main" id="{A68C4AEB-E8C1-4A3C-949E-5B5EA260D069}"/>
              </a:ext>
            </a:extLst>
          </p:cNvPr>
          <p:cNvSpPr txBox="1"/>
          <p:nvPr/>
        </p:nvSpPr>
        <p:spPr>
          <a:xfrm rot="20864766">
            <a:off x="7839650" y="3182296"/>
            <a:ext cx="4706754" cy="1569660"/>
          </a:xfrm>
          <a:prstGeom prst="rect">
            <a:avLst/>
          </a:prstGeom>
          <a:noFill/>
        </p:spPr>
        <p:txBody>
          <a:bodyPr wrap="square" rtlCol="0">
            <a:spAutoFit/>
          </a:bodyPr>
          <a:lstStyle/>
          <a:p>
            <a:r>
              <a:rPr lang="sv-SE" sz="9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rush Script MT" panose="03060802040406070304" pitchFamily="66" charset="0"/>
              </a:rPr>
              <a:t>Inspirera</a:t>
            </a:r>
          </a:p>
        </p:txBody>
      </p:sp>
    </p:spTree>
    <p:extLst>
      <p:ext uri="{BB962C8B-B14F-4D97-AF65-F5344CB8AC3E}">
        <p14:creationId xmlns:p14="http://schemas.microsoft.com/office/powerpoint/2010/main" val="188655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4FB6ED11-5AC8-4AA0-86F7-961FA95199A7}"/>
              </a:ext>
            </a:extLst>
          </p:cNvPr>
          <p:cNvSpPr/>
          <p:nvPr/>
        </p:nvSpPr>
        <p:spPr>
          <a:xfrm>
            <a:off x="3048000" y="1300589"/>
            <a:ext cx="6096000" cy="2031325"/>
          </a:xfrm>
          <a:prstGeom prst="rect">
            <a:avLst/>
          </a:prstGeom>
        </p:spPr>
        <p:txBody>
          <a:bodyPr>
            <a:spAutoFit/>
          </a:bodyPr>
          <a:lstStyle/>
          <a:p>
            <a:pPr marL="285750" indent="-285750">
              <a:buFont typeface="Arial" panose="020B0604020202020204" pitchFamily="34" charset="0"/>
              <a:buChar char="•"/>
            </a:pPr>
            <a:r>
              <a:rPr lang="sv-SE" dirty="0">
                <a:solidFill>
                  <a:schemeClr val="bg1"/>
                </a:solidFill>
              </a:rPr>
              <a:t>Sponsring &amp; Marknadsföring</a:t>
            </a:r>
          </a:p>
          <a:p>
            <a:pPr marL="285750" indent="-285750">
              <a:buFont typeface="Arial" panose="020B0604020202020204" pitchFamily="34" charset="0"/>
              <a:buChar char="•"/>
            </a:pPr>
            <a:r>
              <a:rPr lang="sv-SE" dirty="0">
                <a:solidFill>
                  <a:schemeClr val="bg1"/>
                </a:solidFill>
              </a:rPr>
              <a:t>Arrangemang &amp; Funktionärer</a:t>
            </a:r>
          </a:p>
          <a:p>
            <a:pPr marL="285750" indent="-285750">
              <a:buFont typeface="Arial" panose="020B0604020202020204" pitchFamily="34" charset="0"/>
              <a:buChar char="•"/>
            </a:pPr>
            <a:r>
              <a:rPr lang="sv-SE" dirty="0">
                <a:solidFill>
                  <a:schemeClr val="bg1"/>
                </a:solidFill>
              </a:rPr>
              <a:t>Träning &amp; Tävling</a:t>
            </a:r>
          </a:p>
          <a:p>
            <a:pPr marL="285750" indent="-285750">
              <a:buFont typeface="Arial" panose="020B0604020202020204" pitchFamily="34" charset="0"/>
              <a:buChar char="•"/>
            </a:pPr>
            <a:r>
              <a:rPr lang="sv-SE" dirty="0">
                <a:solidFill>
                  <a:schemeClr val="bg1"/>
                </a:solidFill>
              </a:rPr>
              <a:t>Ungdomar </a:t>
            </a:r>
          </a:p>
          <a:p>
            <a:pPr marL="285750" indent="-285750">
              <a:buFont typeface="Arial" panose="020B0604020202020204" pitchFamily="34" charset="0"/>
              <a:buChar char="•"/>
            </a:pPr>
            <a:endParaRPr lang="sv-SE" dirty="0">
              <a:solidFill>
                <a:schemeClr val="bg1"/>
              </a:solidFill>
            </a:endParaRPr>
          </a:p>
          <a:p>
            <a:endParaRPr lang="sv-SE" dirty="0"/>
          </a:p>
          <a:p>
            <a:pPr marL="285750" indent="-285750">
              <a:buFont typeface="Arial" panose="020B0604020202020204" pitchFamily="34" charset="0"/>
              <a:buChar char="•"/>
            </a:pPr>
            <a:endParaRPr lang="sv-SE" dirty="0"/>
          </a:p>
        </p:txBody>
      </p:sp>
      <p:sp>
        <p:nvSpPr>
          <p:cNvPr id="6" name="textruta 5">
            <a:extLst>
              <a:ext uri="{FF2B5EF4-FFF2-40B4-BE49-F238E27FC236}">
                <a16:creationId xmlns:a16="http://schemas.microsoft.com/office/drawing/2014/main" id="{09E4BB68-35A3-48DE-96E2-C5E49A387EA5}"/>
              </a:ext>
            </a:extLst>
          </p:cNvPr>
          <p:cNvSpPr txBox="1"/>
          <p:nvPr/>
        </p:nvSpPr>
        <p:spPr>
          <a:xfrm>
            <a:off x="2885440" y="202099"/>
            <a:ext cx="6421120" cy="830997"/>
          </a:xfrm>
          <a:prstGeom prst="rect">
            <a:avLst/>
          </a:prstGeom>
          <a:noFill/>
        </p:spPr>
        <p:txBody>
          <a:bodyPr wrap="square" rtlCol="0">
            <a:spAutoFit/>
          </a:bodyPr>
          <a:lstStyle/>
          <a:p>
            <a:pPr algn="ctr"/>
            <a:r>
              <a:rPr lang="sv-SE" sz="2400" dirty="0">
                <a:solidFill>
                  <a:schemeClr val="bg1"/>
                </a:solidFill>
              </a:rPr>
              <a:t>En tydlig plan för hur klubbens arbete ska utföras under kommande år </a:t>
            </a:r>
          </a:p>
        </p:txBody>
      </p:sp>
    </p:spTree>
    <p:extLst>
      <p:ext uri="{BB962C8B-B14F-4D97-AF65-F5344CB8AC3E}">
        <p14:creationId xmlns:p14="http://schemas.microsoft.com/office/powerpoint/2010/main" val="2798985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FB836E71-F687-427C-BFC4-5AA74D659763}"/>
              </a:ext>
            </a:extLst>
          </p:cNvPr>
          <p:cNvSpPr/>
          <p:nvPr/>
        </p:nvSpPr>
        <p:spPr>
          <a:xfrm>
            <a:off x="5315016" y="236399"/>
            <a:ext cx="1561967" cy="461665"/>
          </a:xfrm>
          <a:prstGeom prst="rect">
            <a:avLst/>
          </a:prstGeom>
        </p:spPr>
        <p:txBody>
          <a:bodyPr wrap="none">
            <a:spAutoFit/>
          </a:bodyPr>
          <a:lstStyle/>
          <a:p>
            <a:pPr algn="ctr"/>
            <a:r>
              <a:rPr lang="sv-SE" sz="2400" dirty="0">
                <a:solidFill>
                  <a:schemeClr val="bg1"/>
                </a:solidFill>
              </a:rPr>
              <a:t>Ungdomar</a:t>
            </a:r>
            <a:r>
              <a:rPr lang="sv-SE" dirty="0">
                <a:solidFill>
                  <a:schemeClr val="bg1"/>
                </a:solidFill>
              </a:rPr>
              <a:t> </a:t>
            </a:r>
          </a:p>
        </p:txBody>
      </p:sp>
      <p:sp>
        <p:nvSpPr>
          <p:cNvPr id="6" name="Rektangel 5">
            <a:extLst>
              <a:ext uri="{FF2B5EF4-FFF2-40B4-BE49-F238E27FC236}">
                <a16:creationId xmlns:a16="http://schemas.microsoft.com/office/drawing/2014/main" id="{7FC96990-FE73-41D2-9C7F-845A1CD7C5B3}"/>
              </a:ext>
            </a:extLst>
          </p:cNvPr>
          <p:cNvSpPr/>
          <p:nvPr/>
        </p:nvSpPr>
        <p:spPr>
          <a:xfrm>
            <a:off x="3047999" y="1335847"/>
            <a:ext cx="6096000" cy="3699539"/>
          </a:xfrm>
          <a:prstGeom prst="rect">
            <a:avLst/>
          </a:prstGeom>
        </p:spPr>
        <p:txBody>
          <a:bodyPr>
            <a:spAutoFit/>
          </a:bodyPr>
          <a:lstStyle/>
          <a:p>
            <a:r>
              <a:rPr lang="sv-SE" b="1" dirty="0">
                <a:solidFill>
                  <a:schemeClr val="bg1"/>
                </a:solidFill>
              </a:rPr>
              <a:t>Uppdrag</a:t>
            </a:r>
            <a:endParaRPr lang="sv-SE" dirty="0">
              <a:solidFill>
                <a:schemeClr val="bg1"/>
              </a:solidFill>
            </a:endParaRPr>
          </a:p>
          <a:p>
            <a:pPr lvl="0"/>
            <a:r>
              <a:rPr lang="sv-SE" dirty="0">
                <a:solidFill>
                  <a:schemeClr val="bg1"/>
                </a:solidFill>
              </a:rPr>
              <a:t>Ordna med träffar för alla ungdomar</a:t>
            </a:r>
          </a:p>
          <a:p>
            <a:pPr lvl="0"/>
            <a:r>
              <a:rPr lang="sv-SE" dirty="0">
                <a:solidFill>
                  <a:schemeClr val="bg1"/>
                </a:solidFill>
              </a:rPr>
              <a:t>Föra fram ungdomarnas önskemål och feedback </a:t>
            </a:r>
          </a:p>
          <a:p>
            <a:pPr lvl="0"/>
            <a:r>
              <a:rPr lang="sv-SE" dirty="0">
                <a:solidFill>
                  <a:schemeClr val="bg1"/>
                </a:solidFill>
              </a:rPr>
              <a:t>Sammanhållande för klubbens ungdomar </a:t>
            </a:r>
          </a:p>
          <a:p>
            <a:pPr lvl="0"/>
            <a:r>
              <a:rPr lang="sv-SE" dirty="0">
                <a:solidFill>
                  <a:schemeClr val="bg1"/>
                </a:solidFill>
              </a:rPr>
              <a:t>Återrapportera till styrelsen</a:t>
            </a:r>
          </a:p>
          <a:p>
            <a:pPr lvl="0"/>
            <a:r>
              <a:rPr lang="sv-SE" dirty="0">
                <a:solidFill>
                  <a:schemeClr val="bg1"/>
                </a:solidFill>
              </a:rPr>
              <a:t>Anordna säsongsavslutning, aktiviteter</a:t>
            </a:r>
          </a:p>
          <a:p>
            <a:pPr lvl="0"/>
            <a:r>
              <a:rPr lang="sv-SE" dirty="0">
                <a:solidFill>
                  <a:schemeClr val="bg1"/>
                </a:solidFill>
              </a:rPr>
              <a:t>upptaktsträff</a:t>
            </a:r>
          </a:p>
          <a:p>
            <a:r>
              <a:rPr lang="sv-SE" dirty="0">
                <a:solidFill>
                  <a:schemeClr val="bg1"/>
                </a:solidFill>
              </a:rPr>
              <a:t> </a:t>
            </a:r>
          </a:p>
          <a:p>
            <a:r>
              <a:rPr lang="sv-SE" b="1" dirty="0">
                <a:solidFill>
                  <a:schemeClr val="bg1"/>
                </a:solidFill>
              </a:rPr>
              <a:t>Antal personer/kompetens</a:t>
            </a:r>
            <a:endParaRPr lang="sv-SE" dirty="0">
              <a:solidFill>
                <a:schemeClr val="bg1"/>
              </a:solidFill>
            </a:endParaRPr>
          </a:p>
          <a:p>
            <a:pPr lvl="0"/>
            <a:r>
              <a:rPr lang="sv-SE" dirty="0">
                <a:solidFill>
                  <a:schemeClr val="bg1"/>
                </a:solidFill>
              </a:rPr>
              <a:t>13 - 20 år</a:t>
            </a:r>
          </a:p>
          <a:p>
            <a:pPr lvl="0"/>
            <a:r>
              <a:rPr lang="sv-SE" dirty="0">
                <a:solidFill>
                  <a:schemeClr val="bg1"/>
                </a:solidFill>
              </a:rPr>
              <a:t>5 personer, med representation från både juniorer och blå grupp</a:t>
            </a:r>
          </a:p>
          <a:p>
            <a:pPr marL="342900" lvl="0" indent="-342900">
              <a:lnSpc>
                <a:spcPct val="107000"/>
              </a:lnSpc>
              <a:spcAft>
                <a:spcPts val="800"/>
              </a:spcAft>
              <a:buFont typeface="Symbol" panose="05050102010706020507" pitchFamily="18" charset="2"/>
              <a:buChar char=""/>
            </a:pP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7669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4FB6ED11-5AC8-4AA0-86F7-961FA95199A7}"/>
              </a:ext>
            </a:extLst>
          </p:cNvPr>
          <p:cNvSpPr/>
          <p:nvPr/>
        </p:nvSpPr>
        <p:spPr>
          <a:xfrm>
            <a:off x="2999471" y="1293453"/>
            <a:ext cx="6096000" cy="2308324"/>
          </a:xfrm>
          <a:prstGeom prst="rect">
            <a:avLst/>
          </a:prstGeom>
        </p:spPr>
        <p:txBody>
          <a:bodyPr>
            <a:spAutoFit/>
          </a:bodyPr>
          <a:lstStyle/>
          <a:p>
            <a:pPr marL="285750" indent="-285750">
              <a:buFont typeface="Arial" panose="020B0604020202020204" pitchFamily="34" charset="0"/>
              <a:buChar char="•"/>
            </a:pPr>
            <a:r>
              <a:rPr lang="sv-SE" dirty="0">
                <a:solidFill>
                  <a:schemeClr val="bg1"/>
                </a:solidFill>
              </a:rPr>
              <a:t>Sponsring &amp; Marknadsföring</a:t>
            </a:r>
          </a:p>
          <a:p>
            <a:pPr marL="285750" indent="-285750">
              <a:buFont typeface="Arial" panose="020B0604020202020204" pitchFamily="34" charset="0"/>
              <a:buChar char="•"/>
            </a:pPr>
            <a:r>
              <a:rPr lang="sv-SE" dirty="0">
                <a:solidFill>
                  <a:schemeClr val="bg1"/>
                </a:solidFill>
              </a:rPr>
              <a:t>Arrangemang &amp; Funktionärer</a:t>
            </a:r>
          </a:p>
          <a:p>
            <a:pPr marL="285750" indent="-285750">
              <a:buFont typeface="Arial" panose="020B0604020202020204" pitchFamily="34" charset="0"/>
              <a:buChar char="•"/>
            </a:pPr>
            <a:r>
              <a:rPr lang="sv-SE" dirty="0">
                <a:solidFill>
                  <a:schemeClr val="bg1"/>
                </a:solidFill>
              </a:rPr>
              <a:t>Träning &amp; Tävling</a:t>
            </a:r>
          </a:p>
          <a:p>
            <a:pPr marL="285750" indent="-285750">
              <a:buFont typeface="Arial" panose="020B0604020202020204" pitchFamily="34" charset="0"/>
              <a:buChar char="•"/>
            </a:pPr>
            <a:r>
              <a:rPr lang="sv-SE" dirty="0">
                <a:solidFill>
                  <a:schemeClr val="bg1"/>
                </a:solidFill>
              </a:rPr>
              <a:t>Ungdomar </a:t>
            </a:r>
          </a:p>
          <a:p>
            <a:pPr marL="285750" indent="-285750">
              <a:buFont typeface="Arial" panose="020B0604020202020204" pitchFamily="34" charset="0"/>
              <a:buChar char="•"/>
            </a:pPr>
            <a:r>
              <a:rPr lang="sv-SE" dirty="0">
                <a:solidFill>
                  <a:schemeClr val="bg1"/>
                </a:solidFill>
              </a:rPr>
              <a:t>Juniorer</a:t>
            </a:r>
          </a:p>
          <a:p>
            <a:pPr marL="285750" indent="-285750">
              <a:buFont typeface="Arial" panose="020B0604020202020204" pitchFamily="34" charset="0"/>
              <a:buChar char="•"/>
            </a:pPr>
            <a:endParaRPr lang="sv-SE" dirty="0">
              <a:solidFill>
                <a:schemeClr val="bg1"/>
              </a:solidFill>
            </a:endParaRPr>
          </a:p>
          <a:p>
            <a:endParaRPr lang="sv-SE" dirty="0"/>
          </a:p>
          <a:p>
            <a:pPr marL="285750" indent="-285750">
              <a:buFont typeface="Arial" panose="020B0604020202020204" pitchFamily="34" charset="0"/>
              <a:buChar char="•"/>
            </a:pPr>
            <a:endParaRPr lang="sv-SE" dirty="0"/>
          </a:p>
        </p:txBody>
      </p:sp>
      <p:sp>
        <p:nvSpPr>
          <p:cNvPr id="6" name="textruta 5">
            <a:extLst>
              <a:ext uri="{FF2B5EF4-FFF2-40B4-BE49-F238E27FC236}">
                <a16:creationId xmlns:a16="http://schemas.microsoft.com/office/drawing/2014/main" id="{09E4BB68-35A3-48DE-96E2-C5E49A387EA5}"/>
              </a:ext>
            </a:extLst>
          </p:cNvPr>
          <p:cNvSpPr txBox="1"/>
          <p:nvPr/>
        </p:nvSpPr>
        <p:spPr>
          <a:xfrm>
            <a:off x="2885440" y="226494"/>
            <a:ext cx="6421120" cy="830997"/>
          </a:xfrm>
          <a:prstGeom prst="rect">
            <a:avLst/>
          </a:prstGeom>
          <a:noFill/>
        </p:spPr>
        <p:txBody>
          <a:bodyPr wrap="square" rtlCol="0">
            <a:spAutoFit/>
          </a:bodyPr>
          <a:lstStyle/>
          <a:p>
            <a:pPr algn="ctr"/>
            <a:r>
              <a:rPr lang="sv-SE" sz="2400" dirty="0">
                <a:solidFill>
                  <a:schemeClr val="bg1"/>
                </a:solidFill>
              </a:rPr>
              <a:t>En tydlig plan för hur klubbens arbete ska utföras under kommande år </a:t>
            </a:r>
          </a:p>
        </p:txBody>
      </p:sp>
    </p:spTree>
    <p:extLst>
      <p:ext uri="{BB962C8B-B14F-4D97-AF65-F5344CB8AC3E}">
        <p14:creationId xmlns:p14="http://schemas.microsoft.com/office/powerpoint/2010/main" val="3400118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6" name="Rektangel 5">
            <a:extLst>
              <a:ext uri="{FF2B5EF4-FFF2-40B4-BE49-F238E27FC236}">
                <a16:creationId xmlns:a16="http://schemas.microsoft.com/office/drawing/2014/main" id="{2DCFF4E7-F174-4C20-ADE8-36CCAB55E72D}"/>
              </a:ext>
            </a:extLst>
          </p:cNvPr>
          <p:cNvSpPr/>
          <p:nvPr/>
        </p:nvSpPr>
        <p:spPr>
          <a:xfrm>
            <a:off x="4415315" y="235282"/>
            <a:ext cx="3361369" cy="461665"/>
          </a:xfrm>
          <a:prstGeom prst="rect">
            <a:avLst/>
          </a:prstGeom>
        </p:spPr>
        <p:txBody>
          <a:bodyPr wrap="none">
            <a:spAutoFit/>
          </a:bodyPr>
          <a:lstStyle/>
          <a:p>
            <a:pPr algn="ctr"/>
            <a:r>
              <a:rPr lang="sv-SE" sz="2400" dirty="0">
                <a:solidFill>
                  <a:schemeClr val="bg1"/>
                </a:solidFill>
              </a:rPr>
              <a:t>IFK Skövde SK Juniorteam</a:t>
            </a:r>
          </a:p>
        </p:txBody>
      </p:sp>
      <p:sp>
        <p:nvSpPr>
          <p:cNvPr id="7" name="Rektangel 6">
            <a:extLst>
              <a:ext uri="{FF2B5EF4-FFF2-40B4-BE49-F238E27FC236}">
                <a16:creationId xmlns:a16="http://schemas.microsoft.com/office/drawing/2014/main" id="{2CBFF470-8105-42EA-9C17-EE78E6C44E7B}"/>
              </a:ext>
            </a:extLst>
          </p:cNvPr>
          <p:cNvSpPr/>
          <p:nvPr/>
        </p:nvSpPr>
        <p:spPr>
          <a:xfrm>
            <a:off x="3047999" y="1322208"/>
            <a:ext cx="6096000" cy="3693319"/>
          </a:xfrm>
          <a:prstGeom prst="rect">
            <a:avLst/>
          </a:prstGeom>
        </p:spPr>
        <p:txBody>
          <a:bodyPr>
            <a:spAutoFit/>
          </a:bodyPr>
          <a:lstStyle/>
          <a:p>
            <a:pPr marL="285750" indent="-285750">
              <a:buFont typeface="Arial" panose="020B0604020202020204" pitchFamily="34" charset="0"/>
              <a:buChar char="•"/>
            </a:pPr>
            <a:r>
              <a:rPr lang="sv-SE" dirty="0">
                <a:solidFill>
                  <a:schemeClr val="bg1"/>
                </a:solidFill>
              </a:rPr>
              <a:t>7 åkare till Bauhaus Cup/JSM</a:t>
            </a:r>
          </a:p>
          <a:p>
            <a:pPr marL="742950" lvl="1" indent="-285750">
              <a:buFont typeface="Arial" panose="020B0604020202020204" pitchFamily="34" charset="0"/>
              <a:buChar char="•"/>
            </a:pPr>
            <a:r>
              <a:rPr lang="sv-SE" dirty="0">
                <a:solidFill>
                  <a:schemeClr val="bg1"/>
                </a:solidFill>
              </a:rPr>
              <a:t>Beata Åkerström, Järpen</a:t>
            </a:r>
          </a:p>
          <a:p>
            <a:pPr marL="742950" lvl="1" indent="-285750">
              <a:buFont typeface="Arial" panose="020B0604020202020204" pitchFamily="34" charset="0"/>
              <a:buChar char="•"/>
            </a:pPr>
            <a:r>
              <a:rPr lang="sv-SE" dirty="0">
                <a:solidFill>
                  <a:schemeClr val="bg1"/>
                </a:solidFill>
              </a:rPr>
              <a:t>Klara Alvarsson, Ulricehamn</a:t>
            </a:r>
          </a:p>
          <a:p>
            <a:pPr marL="742950" lvl="1" indent="-285750">
              <a:buFont typeface="Arial" panose="020B0604020202020204" pitchFamily="34" charset="0"/>
              <a:buChar char="•"/>
            </a:pPr>
            <a:r>
              <a:rPr lang="sv-SE" dirty="0">
                <a:solidFill>
                  <a:schemeClr val="bg1"/>
                </a:solidFill>
              </a:rPr>
              <a:t>Melker Alvarsson, Gällivare</a:t>
            </a:r>
          </a:p>
          <a:p>
            <a:pPr marL="742950" lvl="1" indent="-285750">
              <a:buFont typeface="Arial" panose="020B0604020202020204" pitchFamily="34" charset="0"/>
              <a:buChar char="•"/>
            </a:pPr>
            <a:r>
              <a:rPr lang="sv-SE" dirty="0">
                <a:solidFill>
                  <a:schemeClr val="bg1"/>
                </a:solidFill>
              </a:rPr>
              <a:t>Filip Bergqvist, Torsby</a:t>
            </a:r>
          </a:p>
          <a:p>
            <a:pPr marL="742950" lvl="1" indent="-285750">
              <a:buFont typeface="Arial" panose="020B0604020202020204" pitchFamily="34" charset="0"/>
              <a:buChar char="•"/>
            </a:pPr>
            <a:r>
              <a:rPr lang="sv-SE" dirty="0">
                <a:solidFill>
                  <a:schemeClr val="bg1"/>
                </a:solidFill>
              </a:rPr>
              <a:t>Tim Drakfors, Järpen</a:t>
            </a:r>
          </a:p>
          <a:p>
            <a:pPr marL="742950" lvl="1" indent="-285750">
              <a:buFont typeface="Arial" panose="020B0604020202020204" pitchFamily="34" charset="0"/>
              <a:buChar char="•"/>
            </a:pPr>
            <a:r>
              <a:rPr lang="sv-SE" dirty="0">
                <a:solidFill>
                  <a:schemeClr val="bg1"/>
                </a:solidFill>
              </a:rPr>
              <a:t>Gustav Ramsin, Sollefteå</a:t>
            </a:r>
          </a:p>
          <a:p>
            <a:pPr marL="742950" lvl="1" indent="-285750">
              <a:buFont typeface="Arial" panose="020B0604020202020204" pitchFamily="34" charset="0"/>
              <a:buChar char="•"/>
            </a:pPr>
            <a:r>
              <a:rPr lang="sv-SE" dirty="0">
                <a:solidFill>
                  <a:schemeClr val="bg1"/>
                </a:solidFill>
              </a:rPr>
              <a:t>Carl Sjögren, Ulricehamn</a:t>
            </a:r>
          </a:p>
          <a:p>
            <a:pPr marL="742950" lvl="1" indent="-285750">
              <a:buFont typeface="Arial" panose="020B0604020202020204" pitchFamily="34" charset="0"/>
              <a:buChar char="•"/>
            </a:pPr>
            <a:endParaRPr lang="sv-SE" dirty="0">
              <a:solidFill>
                <a:schemeClr val="bg1"/>
              </a:solidFill>
            </a:endParaRPr>
          </a:p>
          <a:p>
            <a:pPr marL="285750" indent="-285750">
              <a:buFont typeface="Arial" panose="020B0604020202020204" pitchFamily="34" charset="0"/>
              <a:buChar char="•"/>
            </a:pPr>
            <a:r>
              <a:rPr lang="sv-SE" dirty="0">
                <a:solidFill>
                  <a:schemeClr val="bg1"/>
                </a:solidFill>
              </a:rPr>
              <a:t>1 åkare långlopp </a:t>
            </a:r>
          </a:p>
          <a:p>
            <a:pPr marL="742950" lvl="1" indent="-285750">
              <a:buFont typeface="Arial" panose="020B0604020202020204" pitchFamily="34" charset="0"/>
              <a:buChar char="•"/>
            </a:pPr>
            <a:r>
              <a:rPr lang="sv-SE" dirty="0">
                <a:solidFill>
                  <a:schemeClr val="bg1"/>
                </a:solidFill>
              </a:rPr>
              <a:t>Samuel Björck</a:t>
            </a:r>
          </a:p>
          <a:p>
            <a:pPr marL="285750" indent="-285750">
              <a:buFont typeface="Arial" panose="020B0604020202020204" pitchFamily="34" charset="0"/>
              <a:buChar char="•"/>
            </a:pPr>
            <a:endParaRPr lang="sv-SE" dirty="0">
              <a:solidFill>
                <a:schemeClr val="bg1"/>
              </a:solidFill>
            </a:endParaRPr>
          </a:p>
          <a:p>
            <a:endParaRPr lang="sv-SE" dirty="0">
              <a:solidFill>
                <a:schemeClr val="bg1"/>
              </a:solidFill>
            </a:endParaRPr>
          </a:p>
        </p:txBody>
      </p:sp>
    </p:spTree>
    <p:extLst>
      <p:ext uri="{BB962C8B-B14F-4D97-AF65-F5344CB8AC3E}">
        <p14:creationId xmlns:p14="http://schemas.microsoft.com/office/powerpoint/2010/main" val="3217525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6497EC8A-59CD-43F4-947E-80FD0935B2EC}"/>
              </a:ext>
            </a:extLst>
          </p:cNvPr>
          <p:cNvSpPr/>
          <p:nvPr/>
        </p:nvSpPr>
        <p:spPr>
          <a:xfrm>
            <a:off x="1500351" y="1261274"/>
            <a:ext cx="9191295" cy="4923592"/>
          </a:xfrm>
          <a:prstGeom prst="rect">
            <a:avLst/>
          </a:prstGeom>
        </p:spPr>
        <p:txBody>
          <a:bodyPr wrap="square">
            <a:spAutoFit/>
          </a:bodyPr>
          <a:lstStyle/>
          <a:p>
            <a:pPr>
              <a:lnSpc>
                <a:spcPct val="107000"/>
              </a:lnSpc>
              <a:spcAft>
                <a:spcPts val="800"/>
              </a:spcAft>
            </a:pPr>
            <a:r>
              <a:rPr lang="sv-SE"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Uppdrag</a:t>
            </a: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Bygga teamet som verksamhet för att stötta elitsatsande juniorer i syfte att få dessa att stanna i föreningen. Målet är att satsningen ska leva vidare som en elitsatsning för seniorer.</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Sätta serviceorganisation för teamet</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Teamansvarig </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Lagledare </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Vallachef</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Vallare </a:t>
            </a:r>
          </a:p>
          <a:p>
            <a:pPr marL="742950" lvl="1" indent="-285750">
              <a:lnSpc>
                <a:spcPct val="107000"/>
              </a:lnSpc>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Testare 					</a:t>
            </a:r>
            <a:r>
              <a:rPr lang="sv-SE"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Antal personer/kompetens</a:t>
            </a: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Transport/logistikansvarig			3-4 personer</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Bokning av boende</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Matansvarig</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Ekonomiansvarig</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Sponsring</a:t>
            </a:r>
          </a:p>
          <a:p>
            <a:pPr marL="742950" lvl="1" indent="-285750">
              <a:lnSpc>
                <a:spcPct val="107000"/>
              </a:lnSpc>
              <a:spcAft>
                <a:spcPts val="0"/>
              </a:spcAft>
              <a:buFont typeface="Courier New" panose="02070309020205020404" pitchFamily="49" charset="0"/>
              <a:buChar char="o"/>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Övriga roller som behövs?</a:t>
            </a:r>
          </a:p>
          <a:p>
            <a:pPr marL="457200">
              <a:lnSpc>
                <a:spcPct val="107000"/>
              </a:lnSpc>
              <a:spcAft>
                <a:spcPts val="800"/>
              </a:spcAft>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6" name="Rektangel 5">
            <a:extLst>
              <a:ext uri="{FF2B5EF4-FFF2-40B4-BE49-F238E27FC236}">
                <a16:creationId xmlns:a16="http://schemas.microsoft.com/office/drawing/2014/main" id="{174E71DE-7D1A-4D00-87E0-25EEBD33B079}"/>
              </a:ext>
            </a:extLst>
          </p:cNvPr>
          <p:cNvSpPr/>
          <p:nvPr/>
        </p:nvSpPr>
        <p:spPr>
          <a:xfrm>
            <a:off x="4415315" y="237838"/>
            <a:ext cx="3361369" cy="461665"/>
          </a:xfrm>
          <a:prstGeom prst="rect">
            <a:avLst/>
          </a:prstGeom>
        </p:spPr>
        <p:txBody>
          <a:bodyPr wrap="none">
            <a:spAutoFit/>
          </a:bodyPr>
          <a:lstStyle/>
          <a:p>
            <a:pPr algn="ctr"/>
            <a:r>
              <a:rPr lang="sv-SE" sz="2400" dirty="0">
                <a:solidFill>
                  <a:schemeClr val="bg1"/>
                </a:solidFill>
              </a:rPr>
              <a:t>IFK Skövde SK Juniorteam</a:t>
            </a:r>
          </a:p>
        </p:txBody>
      </p:sp>
    </p:spTree>
    <p:extLst>
      <p:ext uri="{BB962C8B-B14F-4D97-AF65-F5344CB8AC3E}">
        <p14:creationId xmlns:p14="http://schemas.microsoft.com/office/powerpoint/2010/main" val="3396713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4FB6ED11-5AC8-4AA0-86F7-961FA95199A7}"/>
              </a:ext>
            </a:extLst>
          </p:cNvPr>
          <p:cNvSpPr/>
          <p:nvPr/>
        </p:nvSpPr>
        <p:spPr>
          <a:xfrm>
            <a:off x="3048000" y="1324985"/>
            <a:ext cx="6096000" cy="2585323"/>
          </a:xfrm>
          <a:prstGeom prst="rect">
            <a:avLst/>
          </a:prstGeom>
        </p:spPr>
        <p:txBody>
          <a:bodyPr>
            <a:spAutoFit/>
          </a:bodyPr>
          <a:lstStyle/>
          <a:p>
            <a:pPr marL="285750" indent="-285750">
              <a:buFont typeface="Arial" panose="020B0604020202020204" pitchFamily="34" charset="0"/>
              <a:buChar char="•"/>
            </a:pPr>
            <a:r>
              <a:rPr lang="sv-SE" dirty="0">
                <a:solidFill>
                  <a:schemeClr val="bg1"/>
                </a:solidFill>
              </a:rPr>
              <a:t>Sponsring &amp; Marknadsföring</a:t>
            </a:r>
          </a:p>
          <a:p>
            <a:pPr marL="285750" indent="-285750">
              <a:buFont typeface="Arial" panose="020B0604020202020204" pitchFamily="34" charset="0"/>
              <a:buChar char="•"/>
            </a:pPr>
            <a:r>
              <a:rPr lang="sv-SE" dirty="0">
                <a:solidFill>
                  <a:schemeClr val="bg1"/>
                </a:solidFill>
              </a:rPr>
              <a:t>Arrangemang &amp; Funktionärer</a:t>
            </a:r>
          </a:p>
          <a:p>
            <a:pPr marL="285750" indent="-285750">
              <a:buFont typeface="Arial" panose="020B0604020202020204" pitchFamily="34" charset="0"/>
              <a:buChar char="•"/>
            </a:pPr>
            <a:r>
              <a:rPr lang="sv-SE" dirty="0">
                <a:solidFill>
                  <a:schemeClr val="bg1"/>
                </a:solidFill>
              </a:rPr>
              <a:t>Träning &amp; Tävling</a:t>
            </a:r>
          </a:p>
          <a:p>
            <a:pPr marL="285750" indent="-285750">
              <a:buFont typeface="Arial" panose="020B0604020202020204" pitchFamily="34" charset="0"/>
              <a:buChar char="•"/>
            </a:pPr>
            <a:r>
              <a:rPr lang="sv-SE" dirty="0">
                <a:solidFill>
                  <a:schemeClr val="bg1"/>
                </a:solidFill>
              </a:rPr>
              <a:t>Ungdomar </a:t>
            </a:r>
          </a:p>
          <a:p>
            <a:pPr marL="285750" indent="-285750">
              <a:buFont typeface="Arial" panose="020B0604020202020204" pitchFamily="34" charset="0"/>
              <a:buChar char="•"/>
            </a:pPr>
            <a:r>
              <a:rPr lang="sv-SE" dirty="0">
                <a:solidFill>
                  <a:schemeClr val="bg1"/>
                </a:solidFill>
              </a:rPr>
              <a:t>Juniorer</a:t>
            </a:r>
          </a:p>
          <a:p>
            <a:pPr marL="285750" indent="-285750">
              <a:buFont typeface="Arial" panose="020B0604020202020204" pitchFamily="34" charset="0"/>
              <a:buChar char="•"/>
            </a:pPr>
            <a:r>
              <a:rPr lang="sv-SE" dirty="0">
                <a:solidFill>
                  <a:schemeClr val="bg1"/>
                </a:solidFill>
              </a:rPr>
              <a:t>Utrustning</a:t>
            </a:r>
          </a:p>
          <a:p>
            <a:pPr marL="285750" indent="-285750">
              <a:buFont typeface="Arial" panose="020B0604020202020204" pitchFamily="34" charset="0"/>
              <a:buChar char="•"/>
            </a:pPr>
            <a:endParaRPr lang="sv-SE" dirty="0">
              <a:solidFill>
                <a:schemeClr val="bg1"/>
              </a:solidFill>
            </a:endParaRPr>
          </a:p>
          <a:p>
            <a:endParaRPr lang="sv-SE" dirty="0"/>
          </a:p>
          <a:p>
            <a:pPr marL="285750" indent="-285750">
              <a:buFont typeface="Arial" panose="020B0604020202020204" pitchFamily="34" charset="0"/>
              <a:buChar char="•"/>
            </a:pPr>
            <a:endParaRPr lang="sv-SE" dirty="0"/>
          </a:p>
        </p:txBody>
      </p:sp>
      <p:sp>
        <p:nvSpPr>
          <p:cNvPr id="6" name="textruta 5">
            <a:extLst>
              <a:ext uri="{FF2B5EF4-FFF2-40B4-BE49-F238E27FC236}">
                <a16:creationId xmlns:a16="http://schemas.microsoft.com/office/drawing/2014/main" id="{09E4BB68-35A3-48DE-96E2-C5E49A387EA5}"/>
              </a:ext>
            </a:extLst>
          </p:cNvPr>
          <p:cNvSpPr txBox="1"/>
          <p:nvPr/>
        </p:nvSpPr>
        <p:spPr>
          <a:xfrm>
            <a:off x="2885440" y="281674"/>
            <a:ext cx="6421120" cy="830997"/>
          </a:xfrm>
          <a:prstGeom prst="rect">
            <a:avLst/>
          </a:prstGeom>
          <a:noFill/>
        </p:spPr>
        <p:txBody>
          <a:bodyPr wrap="square" rtlCol="0">
            <a:spAutoFit/>
          </a:bodyPr>
          <a:lstStyle/>
          <a:p>
            <a:pPr algn="ctr"/>
            <a:r>
              <a:rPr lang="sv-SE" sz="2400" dirty="0">
                <a:solidFill>
                  <a:schemeClr val="bg1"/>
                </a:solidFill>
              </a:rPr>
              <a:t>En tydlig plan för hur klubbens arbete ska utföras under kommande år </a:t>
            </a:r>
          </a:p>
        </p:txBody>
      </p:sp>
    </p:spTree>
    <p:extLst>
      <p:ext uri="{BB962C8B-B14F-4D97-AF65-F5344CB8AC3E}">
        <p14:creationId xmlns:p14="http://schemas.microsoft.com/office/powerpoint/2010/main" val="2889231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7817A402-2274-4547-B49E-DEFC889D7349}"/>
              </a:ext>
            </a:extLst>
          </p:cNvPr>
          <p:cNvSpPr/>
          <p:nvPr/>
        </p:nvSpPr>
        <p:spPr>
          <a:xfrm>
            <a:off x="3048000" y="1313878"/>
            <a:ext cx="6096000" cy="4558877"/>
          </a:xfrm>
          <a:prstGeom prst="rect">
            <a:avLst/>
          </a:prstGeom>
        </p:spPr>
        <p:txBody>
          <a:bodyPr>
            <a:spAutoFit/>
          </a:bodyPr>
          <a:lstStyle/>
          <a:p>
            <a:pPr>
              <a:lnSpc>
                <a:spcPct val="107000"/>
              </a:lnSpc>
              <a:spcAft>
                <a:spcPts val="800"/>
              </a:spcAft>
            </a:pPr>
            <a:r>
              <a:rPr lang="sv-SE"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Uppdrag</a:t>
            </a: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Kläder</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 fram och upphandla klubbkläder och profilprodukter</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Sköta utlåning av tävlingsdräkter</a:t>
            </a:r>
          </a:p>
          <a:p>
            <a:pPr marL="342900" lvl="0" indent="-342900">
              <a:lnSpc>
                <a:spcPct val="107000"/>
              </a:lnSpc>
              <a:spcAft>
                <a:spcPts val="80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Inventering klubbkläder</a:t>
            </a:r>
          </a:p>
          <a:p>
            <a:pPr>
              <a:lnSpc>
                <a:spcPct val="107000"/>
              </a:lnSpc>
              <a:spcAft>
                <a:spcPts val="800"/>
              </a:spcAft>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Material</a:t>
            </a:r>
          </a:p>
          <a:p>
            <a:pPr marL="342900" lvl="0" indent="-342900">
              <a:lnSpc>
                <a:spcPct val="107000"/>
              </a:lnSpc>
              <a:spcAft>
                <a:spcPts val="80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Se till att material för tävlings- och träningsverksamhet finns</a:t>
            </a:r>
          </a:p>
          <a:p>
            <a:pPr>
              <a:lnSpc>
                <a:spcPct val="107000"/>
              </a:lnSpc>
              <a:spcAft>
                <a:spcPts val="800"/>
              </a:spcAft>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Lokaler</a:t>
            </a:r>
          </a:p>
          <a:p>
            <a:pPr marL="342900" lvl="0" indent="-342900">
              <a:lnSpc>
                <a:spcPct val="107000"/>
              </a:lnSpc>
              <a:spcAft>
                <a:spcPts val="80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Förvalta klubbens lokaler</a:t>
            </a:r>
          </a:p>
          <a:p>
            <a:pPr>
              <a:lnSpc>
                <a:spcPct val="107000"/>
              </a:lnSpc>
              <a:spcAft>
                <a:spcPts val="800"/>
              </a:spcAft>
            </a:pPr>
            <a:r>
              <a:rPr lang="sv-SE"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Antal personer/kompetens</a:t>
            </a: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3-4 personer. </a:t>
            </a:r>
          </a:p>
        </p:txBody>
      </p:sp>
      <p:sp>
        <p:nvSpPr>
          <p:cNvPr id="6" name="Rektangel 5">
            <a:extLst>
              <a:ext uri="{FF2B5EF4-FFF2-40B4-BE49-F238E27FC236}">
                <a16:creationId xmlns:a16="http://schemas.microsoft.com/office/drawing/2014/main" id="{19ACA905-3949-4865-814E-65B8EB173476}"/>
              </a:ext>
            </a:extLst>
          </p:cNvPr>
          <p:cNvSpPr/>
          <p:nvPr/>
        </p:nvSpPr>
        <p:spPr>
          <a:xfrm>
            <a:off x="5323323" y="231115"/>
            <a:ext cx="1545359" cy="470000"/>
          </a:xfrm>
          <a:prstGeom prst="rect">
            <a:avLst/>
          </a:prstGeom>
        </p:spPr>
        <p:txBody>
          <a:bodyPr wrap="none">
            <a:spAutoFit/>
          </a:bodyPr>
          <a:lstStyle/>
          <a:p>
            <a:pPr algn="ctr">
              <a:lnSpc>
                <a:spcPct val="107000"/>
              </a:lnSpc>
              <a:spcAft>
                <a:spcPts val="800"/>
              </a:spcAft>
            </a:pPr>
            <a:r>
              <a:rPr lang="sv-SE" sz="24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Utrustning</a:t>
            </a:r>
            <a:endParaRPr lang="sv-SE"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5353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8" name="textruta 7">
            <a:extLst>
              <a:ext uri="{FF2B5EF4-FFF2-40B4-BE49-F238E27FC236}">
                <a16:creationId xmlns:a16="http://schemas.microsoft.com/office/drawing/2014/main" id="{49E4FC57-AC6F-47A3-9D90-4C225CE9A578}"/>
              </a:ext>
            </a:extLst>
          </p:cNvPr>
          <p:cNvSpPr txBox="1"/>
          <p:nvPr/>
        </p:nvSpPr>
        <p:spPr>
          <a:xfrm>
            <a:off x="2584231" y="1986454"/>
            <a:ext cx="7023538" cy="2677656"/>
          </a:xfrm>
          <a:prstGeom prst="rect">
            <a:avLst/>
          </a:prstGeom>
          <a:noFill/>
        </p:spPr>
        <p:txBody>
          <a:bodyPr wrap="square" rtlCol="0">
            <a:spAutoFit/>
          </a:bodyPr>
          <a:lstStyle/>
          <a:p>
            <a:pPr algn="ctr"/>
            <a:r>
              <a:rPr lang="sv-SE" sz="2400" dirty="0">
                <a:solidFill>
                  <a:schemeClr val="bg1"/>
                </a:solidFill>
              </a:rPr>
              <a:t>Tack för er medverkan och engagemang.</a:t>
            </a:r>
          </a:p>
          <a:p>
            <a:pPr algn="ctr"/>
            <a:endParaRPr lang="sv-SE" sz="2400" dirty="0">
              <a:solidFill>
                <a:schemeClr val="bg1"/>
              </a:solidFill>
            </a:endParaRPr>
          </a:p>
          <a:p>
            <a:pPr algn="ctr"/>
            <a:r>
              <a:rPr lang="sv-SE" sz="2400" dirty="0">
                <a:solidFill>
                  <a:schemeClr val="bg1"/>
                </a:solidFill>
              </a:rPr>
              <a:t>Vi vill nu bjuda in till en fysisk träff den 28 maj i Billingecentret</a:t>
            </a:r>
          </a:p>
          <a:p>
            <a:pPr algn="ctr"/>
            <a:endParaRPr lang="sv-SE" sz="2400" dirty="0">
              <a:solidFill>
                <a:schemeClr val="bg1"/>
              </a:solidFill>
            </a:endParaRPr>
          </a:p>
          <a:p>
            <a:pPr algn="ctr"/>
            <a:r>
              <a:rPr lang="sv-SE" sz="2400" dirty="0">
                <a:solidFill>
                  <a:schemeClr val="bg1"/>
                </a:solidFill>
              </a:rPr>
              <a:t>Där vi tillsammans kan ta alla utvecklande tankar och idéer vidare till konkret handling</a:t>
            </a:r>
          </a:p>
        </p:txBody>
      </p:sp>
    </p:spTree>
    <p:extLst>
      <p:ext uri="{BB962C8B-B14F-4D97-AF65-F5344CB8AC3E}">
        <p14:creationId xmlns:p14="http://schemas.microsoft.com/office/powerpoint/2010/main" val="3416370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6" name="Rubrik 5">
            <a:extLst>
              <a:ext uri="{FF2B5EF4-FFF2-40B4-BE49-F238E27FC236}">
                <a16:creationId xmlns:a16="http://schemas.microsoft.com/office/drawing/2014/main" id="{1B105FFC-1B7D-451E-8C16-BE0827C01EE4}"/>
              </a:ext>
            </a:extLst>
          </p:cNvPr>
          <p:cNvSpPr txBox="1">
            <a:spLocks/>
          </p:cNvSpPr>
          <p:nvPr/>
        </p:nvSpPr>
        <p:spPr>
          <a:xfrm>
            <a:off x="457200" y="274638"/>
            <a:ext cx="8229600" cy="1143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solidFill>
                  <a:schemeClr val="bg1"/>
                </a:solidFill>
              </a:rPr>
              <a:t>IFK Vision</a:t>
            </a:r>
          </a:p>
        </p:txBody>
      </p:sp>
      <p:sp>
        <p:nvSpPr>
          <p:cNvPr id="8" name="Platshållare för innehåll 7">
            <a:extLst>
              <a:ext uri="{FF2B5EF4-FFF2-40B4-BE49-F238E27FC236}">
                <a16:creationId xmlns:a16="http://schemas.microsoft.com/office/drawing/2014/main" id="{D0645DA1-A59C-4911-9F2E-E586CCEE0376}"/>
              </a:ext>
            </a:extLst>
          </p:cNvPr>
          <p:cNvSpPr txBox="1">
            <a:spLocks/>
          </p:cNvSpPr>
          <p:nvPr/>
        </p:nvSpPr>
        <p:spPr>
          <a:xfrm>
            <a:off x="1932671" y="2441372"/>
            <a:ext cx="8229600" cy="2160241"/>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sv-SE" sz="8000" dirty="0">
                <a:solidFill>
                  <a:schemeClr val="bg1"/>
                </a:solidFill>
              </a:rPr>
              <a:t>Skidglädje hela livet</a:t>
            </a:r>
          </a:p>
        </p:txBody>
      </p:sp>
    </p:spTree>
    <p:extLst>
      <p:ext uri="{BB962C8B-B14F-4D97-AF65-F5344CB8AC3E}">
        <p14:creationId xmlns:p14="http://schemas.microsoft.com/office/powerpoint/2010/main" val="360019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62606173-A87F-40B0-9774-F2B8BA416F6F}"/>
              </a:ext>
            </a:extLst>
          </p:cNvPr>
          <p:cNvSpPr/>
          <p:nvPr/>
        </p:nvSpPr>
        <p:spPr>
          <a:xfrm>
            <a:off x="882178" y="321704"/>
            <a:ext cx="10330585" cy="584775"/>
          </a:xfrm>
          <a:prstGeom prst="rect">
            <a:avLst/>
          </a:prstGeom>
        </p:spPr>
        <p:txBody>
          <a:bodyPr wrap="none">
            <a:spAutoFit/>
          </a:bodyPr>
          <a:lstStyle/>
          <a:p>
            <a:pPr>
              <a:spcAft>
                <a:spcPts val="0"/>
              </a:spcAft>
            </a:pPr>
            <a:r>
              <a:rPr lang="sv-SE" sz="32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Inspirera och Engagera för Framtiden i IFK Skövde Skidklubb</a:t>
            </a:r>
            <a:endParaRPr lang="sv-SE" sz="32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Rektangel 5">
            <a:extLst>
              <a:ext uri="{FF2B5EF4-FFF2-40B4-BE49-F238E27FC236}">
                <a16:creationId xmlns:a16="http://schemas.microsoft.com/office/drawing/2014/main" id="{AC515629-219F-4341-B943-24A75A719DF5}"/>
              </a:ext>
            </a:extLst>
          </p:cNvPr>
          <p:cNvSpPr/>
          <p:nvPr/>
        </p:nvSpPr>
        <p:spPr>
          <a:xfrm>
            <a:off x="2999470" y="1268045"/>
            <a:ext cx="6096000" cy="4985980"/>
          </a:xfrm>
          <a:prstGeom prst="rect">
            <a:avLst/>
          </a:prstGeom>
        </p:spPr>
        <p:txBody>
          <a:bodyPr>
            <a:spAutoFit/>
          </a:bodyPr>
          <a:lstStyle/>
          <a:p>
            <a:pPr marL="285750" indent="-285750">
              <a:buFont typeface="Arial" panose="020B0604020202020204" pitchFamily="34" charset="0"/>
              <a:buChar char="•"/>
            </a:pPr>
            <a:r>
              <a:rPr lang="sv-SE"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IFK Skövde Skidklubb fortsätter att vara en plats för glädje, utveckling och gemenskap för alla. </a:t>
            </a:r>
          </a:p>
          <a:p>
            <a:endParaRPr lang="sv-SE"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sv-SE" sz="2000" dirty="0">
                <a:solidFill>
                  <a:schemeClr val="bg1"/>
                </a:solidFill>
              </a:rPr>
              <a:t>Vi är övertygade om att vi tillsammans kan vi forma en ännu ljusare framtid för vår klubb och för de unga skidåkare som är vår framtid.</a:t>
            </a:r>
          </a:p>
          <a:p>
            <a:endParaRPr lang="sv-SE" sz="2000" dirty="0">
              <a:solidFill>
                <a:schemeClr val="bg1"/>
              </a:solidFill>
            </a:endParaRPr>
          </a:p>
          <a:p>
            <a:pPr marL="285750" indent="-285750">
              <a:buFont typeface="Arial" panose="020B0604020202020204" pitchFamily="34" charset="0"/>
              <a:buChar char="•"/>
            </a:pPr>
            <a:r>
              <a:rPr lang="sv-SE" sz="2000" dirty="0">
                <a:solidFill>
                  <a:schemeClr val="bg1"/>
                </a:solidFill>
              </a:rPr>
              <a:t>Vi ska bevara våra traditioner men också stärka vår gemenskap och framgång. </a:t>
            </a:r>
          </a:p>
          <a:p>
            <a:endParaRPr lang="sv-SE" sz="2000" dirty="0">
              <a:solidFill>
                <a:schemeClr val="bg1"/>
              </a:solidFill>
            </a:endParaRPr>
          </a:p>
          <a:p>
            <a:pPr marL="285750" indent="-285750">
              <a:buFont typeface="Arial" panose="020B0604020202020204" pitchFamily="34" charset="0"/>
              <a:buChar char="•"/>
            </a:pPr>
            <a:r>
              <a:rPr lang="sv-SE" sz="2000" dirty="0">
                <a:solidFill>
                  <a:schemeClr val="bg1"/>
                </a:solidFill>
              </a:rPr>
              <a:t>Vi tror starkt på att engagemang och delaktighet är nyckeln till att nå våra mål, särskilt när det handlar om att satsa på våra unga talanger och utveckla vår klubb på olika områden.</a:t>
            </a:r>
          </a:p>
          <a:p>
            <a:pPr marL="285750" indent="-285750">
              <a:buFont typeface="Arial" panose="020B0604020202020204" pitchFamily="34" charset="0"/>
              <a:buChar char="•"/>
            </a:pPr>
            <a:endParaRPr lang="sv-SE" sz="2000" dirty="0">
              <a:solidFill>
                <a:schemeClr val="bg1"/>
              </a:solidFill>
            </a:endParaRPr>
          </a:p>
          <a:p>
            <a:pPr marL="285750" indent="-285750">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333679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4FB6ED11-5AC8-4AA0-86F7-961FA95199A7}"/>
              </a:ext>
            </a:extLst>
          </p:cNvPr>
          <p:cNvSpPr/>
          <p:nvPr/>
        </p:nvSpPr>
        <p:spPr>
          <a:xfrm>
            <a:off x="2999471" y="1309901"/>
            <a:ext cx="6096000" cy="1200329"/>
          </a:xfrm>
          <a:prstGeom prst="rect">
            <a:avLst/>
          </a:prstGeom>
        </p:spPr>
        <p:txBody>
          <a:bodyPr>
            <a:spAutoFit/>
          </a:bodyPr>
          <a:lstStyle/>
          <a:p>
            <a:pPr marL="285750" indent="-285750">
              <a:buFont typeface="Arial" panose="020B0604020202020204" pitchFamily="34" charset="0"/>
              <a:buChar char="•"/>
            </a:pPr>
            <a:r>
              <a:rPr lang="sv-SE" dirty="0">
                <a:solidFill>
                  <a:schemeClr val="bg1"/>
                </a:solidFill>
              </a:rPr>
              <a:t>Sponsring &amp; Marknadsföring</a:t>
            </a:r>
          </a:p>
          <a:p>
            <a:pPr marL="285750" indent="-285750">
              <a:buFont typeface="Arial" panose="020B0604020202020204" pitchFamily="34" charset="0"/>
              <a:buChar char="•"/>
            </a:pPr>
            <a:endParaRPr lang="sv-SE" dirty="0">
              <a:solidFill>
                <a:schemeClr val="bg1"/>
              </a:solidFill>
            </a:endParaRPr>
          </a:p>
          <a:p>
            <a:endParaRPr lang="sv-SE" dirty="0"/>
          </a:p>
          <a:p>
            <a:pPr marL="285750" indent="-285750">
              <a:buFont typeface="Arial" panose="020B0604020202020204" pitchFamily="34" charset="0"/>
              <a:buChar char="•"/>
            </a:pPr>
            <a:endParaRPr lang="sv-SE" dirty="0"/>
          </a:p>
        </p:txBody>
      </p:sp>
      <p:sp>
        <p:nvSpPr>
          <p:cNvPr id="6" name="textruta 5">
            <a:extLst>
              <a:ext uri="{FF2B5EF4-FFF2-40B4-BE49-F238E27FC236}">
                <a16:creationId xmlns:a16="http://schemas.microsoft.com/office/drawing/2014/main" id="{09E4BB68-35A3-48DE-96E2-C5E49A387EA5}"/>
              </a:ext>
            </a:extLst>
          </p:cNvPr>
          <p:cNvSpPr txBox="1"/>
          <p:nvPr/>
        </p:nvSpPr>
        <p:spPr>
          <a:xfrm>
            <a:off x="2836911" y="250825"/>
            <a:ext cx="6421120" cy="830997"/>
          </a:xfrm>
          <a:prstGeom prst="rect">
            <a:avLst/>
          </a:prstGeom>
          <a:noFill/>
        </p:spPr>
        <p:txBody>
          <a:bodyPr wrap="square" rtlCol="0">
            <a:spAutoFit/>
          </a:bodyPr>
          <a:lstStyle/>
          <a:p>
            <a:pPr algn="ctr"/>
            <a:r>
              <a:rPr lang="sv-SE" sz="2400" dirty="0">
                <a:solidFill>
                  <a:schemeClr val="bg1"/>
                </a:solidFill>
              </a:rPr>
              <a:t>En tydlig plan för hur klubbens arbete ska utföras under kommande år </a:t>
            </a:r>
          </a:p>
        </p:txBody>
      </p:sp>
    </p:spTree>
    <p:extLst>
      <p:ext uri="{BB962C8B-B14F-4D97-AF65-F5344CB8AC3E}">
        <p14:creationId xmlns:p14="http://schemas.microsoft.com/office/powerpoint/2010/main" val="3697695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6" name="Rektangel 5">
            <a:extLst>
              <a:ext uri="{FF2B5EF4-FFF2-40B4-BE49-F238E27FC236}">
                <a16:creationId xmlns:a16="http://schemas.microsoft.com/office/drawing/2014/main" id="{3DE23484-2375-4FDE-B378-E2F38C5F99F3}"/>
              </a:ext>
            </a:extLst>
          </p:cNvPr>
          <p:cNvSpPr/>
          <p:nvPr/>
        </p:nvSpPr>
        <p:spPr>
          <a:xfrm>
            <a:off x="3047999" y="1302429"/>
            <a:ext cx="6096000" cy="4079002"/>
          </a:xfrm>
          <a:prstGeom prst="rect">
            <a:avLst/>
          </a:prstGeom>
        </p:spPr>
        <p:txBody>
          <a:bodyPr>
            <a:spAutoFit/>
          </a:bodyPr>
          <a:lstStyle/>
          <a:p>
            <a:pPr>
              <a:lnSpc>
                <a:spcPct val="107000"/>
              </a:lnSpc>
              <a:spcAft>
                <a:spcPts val="800"/>
              </a:spcAft>
            </a:pPr>
            <a:r>
              <a:rPr lang="sv-SE"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Uppdrag</a:t>
            </a: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Synliggöra klubben, kontakt med media</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Sponsorpaket</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Sociala medier</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Hemsida</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Marknadsföring/kontakt mot företag</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Medlemsrekrytering</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Information inom klubben</a:t>
            </a:r>
          </a:p>
          <a:p>
            <a:pPr marL="342900" lvl="0" indent="-342900">
              <a:lnSpc>
                <a:spcPct val="107000"/>
              </a:lnSpc>
              <a:spcAft>
                <a:spcPts val="80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Sätt ramar/riktlinjer för uppdraget (godkänns av styrelsen)</a:t>
            </a:r>
          </a:p>
          <a:p>
            <a:r>
              <a:rPr lang="sv-SE" b="1" dirty="0">
                <a:solidFill>
                  <a:schemeClr val="bg1"/>
                </a:solidFill>
              </a:rPr>
              <a:t>Antal personer/kompetens</a:t>
            </a:r>
            <a:endParaRPr lang="sv-SE" dirty="0">
              <a:solidFill>
                <a:schemeClr val="bg1"/>
              </a:solidFill>
            </a:endParaRPr>
          </a:p>
          <a:p>
            <a:r>
              <a:rPr lang="sv-SE" dirty="0">
                <a:solidFill>
                  <a:schemeClr val="bg1"/>
                </a:solidFill>
              </a:rPr>
              <a:t>2-3 personer, någon med intresse och kunskap kring sociala medier. Kontaktnät i näringslivet.</a:t>
            </a:r>
          </a:p>
          <a:p>
            <a:pPr marL="342900" lvl="0" indent="-342900">
              <a:lnSpc>
                <a:spcPct val="107000"/>
              </a:lnSpc>
              <a:spcAft>
                <a:spcPts val="800"/>
              </a:spcAft>
              <a:buFont typeface="Symbol" panose="05050102010706020507" pitchFamily="18" charset="2"/>
              <a:buChar char=""/>
            </a:pP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Rektangel 7">
            <a:extLst>
              <a:ext uri="{FF2B5EF4-FFF2-40B4-BE49-F238E27FC236}">
                <a16:creationId xmlns:a16="http://schemas.microsoft.com/office/drawing/2014/main" id="{FCAAAA10-E8C9-47F4-B4F0-8D64E75DEF70}"/>
              </a:ext>
            </a:extLst>
          </p:cNvPr>
          <p:cNvSpPr/>
          <p:nvPr/>
        </p:nvSpPr>
        <p:spPr>
          <a:xfrm>
            <a:off x="4224205" y="235282"/>
            <a:ext cx="3743589" cy="461665"/>
          </a:xfrm>
          <a:prstGeom prst="rect">
            <a:avLst/>
          </a:prstGeom>
        </p:spPr>
        <p:txBody>
          <a:bodyPr wrap="none">
            <a:spAutoFit/>
          </a:bodyPr>
          <a:lstStyle/>
          <a:p>
            <a:r>
              <a:rPr lang="sv-SE" sz="2400" dirty="0">
                <a:solidFill>
                  <a:schemeClr val="bg1"/>
                </a:solidFill>
              </a:rPr>
              <a:t>Sponsring &amp; Marknadsföring</a:t>
            </a:r>
          </a:p>
        </p:txBody>
      </p:sp>
    </p:spTree>
    <p:extLst>
      <p:ext uri="{BB962C8B-B14F-4D97-AF65-F5344CB8AC3E}">
        <p14:creationId xmlns:p14="http://schemas.microsoft.com/office/powerpoint/2010/main" val="3161415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4FB6ED11-5AC8-4AA0-86F7-961FA95199A7}"/>
              </a:ext>
            </a:extLst>
          </p:cNvPr>
          <p:cNvSpPr/>
          <p:nvPr/>
        </p:nvSpPr>
        <p:spPr>
          <a:xfrm>
            <a:off x="3048000" y="1306211"/>
            <a:ext cx="6096000" cy="1477328"/>
          </a:xfrm>
          <a:prstGeom prst="rect">
            <a:avLst/>
          </a:prstGeom>
        </p:spPr>
        <p:txBody>
          <a:bodyPr>
            <a:spAutoFit/>
          </a:bodyPr>
          <a:lstStyle/>
          <a:p>
            <a:pPr marL="285750" indent="-285750">
              <a:buFont typeface="Arial" panose="020B0604020202020204" pitchFamily="34" charset="0"/>
              <a:buChar char="•"/>
            </a:pPr>
            <a:r>
              <a:rPr lang="sv-SE" dirty="0">
                <a:solidFill>
                  <a:schemeClr val="bg1"/>
                </a:solidFill>
              </a:rPr>
              <a:t>Sponsring &amp; Marknadsföring</a:t>
            </a:r>
          </a:p>
          <a:p>
            <a:pPr marL="285750" indent="-285750">
              <a:buFont typeface="Arial" panose="020B0604020202020204" pitchFamily="34" charset="0"/>
              <a:buChar char="•"/>
            </a:pPr>
            <a:r>
              <a:rPr lang="sv-SE" dirty="0">
                <a:solidFill>
                  <a:schemeClr val="bg1"/>
                </a:solidFill>
              </a:rPr>
              <a:t>Arrangemang &amp; Funktionärer</a:t>
            </a:r>
          </a:p>
          <a:p>
            <a:pPr marL="285750" indent="-285750">
              <a:buFont typeface="Arial" panose="020B0604020202020204" pitchFamily="34" charset="0"/>
              <a:buChar char="•"/>
            </a:pPr>
            <a:endParaRPr lang="sv-SE" dirty="0">
              <a:solidFill>
                <a:schemeClr val="bg1"/>
              </a:solidFill>
            </a:endParaRPr>
          </a:p>
          <a:p>
            <a:endParaRPr lang="sv-SE" dirty="0"/>
          </a:p>
          <a:p>
            <a:pPr marL="285750" indent="-285750">
              <a:buFont typeface="Arial" panose="020B0604020202020204" pitchFamily="34" charset="0"/>
              <a:buChar char="•"/>
            </a:pPr>
            <a:endParaRPr lang="sv-SE" dirty="0"/>
          </a:p>
        </p:txBody>
      </p:sp>
      <p:sp>
        <p:nvSpPr>
          <p:cNvPr id="6" name="textruta 5">
            <a:extLst>
              <a:ext uri="{FF2B5EF4-FFF2-40B4-BE49-F238E27FC236}">
                <a16:creationId xmlns:a16="http://schemas.microsoft.com/office/drawing/2014/main" id="{09E4BB68-35A3-48DE-96E2-C5E49A387EA5}"/>
              </a:ext>
            </a:extLst>
          </p:cNvPr>
          <p:cNvSpPr txBox="1"/>
          <p:nvPr/>
        </p:nvSpPr>
        <p:spPr>
          <a:xfrm>
            <a:off x="2854960" y="226495"/>
            <a:ext cx="6421120" cy="830997"/>
          </a:xfrm>
          <a:prstGeom prst="rect">
            <a:avLst/>
          </a:prstGeom>
          <a:noFill/>
        </p:spPr>
        <p:txBody>
          <a:bodyPr wrap="square" rtlCol="0">
            <a:spAutoFit/>
          </a:bodyPr>
          <a:lstStyle/>
          <a:p>
            <a:pPr algn="ctr"/>
            <a:r>
              <a:rPr lang="sv-SE" sz="2400" dirty="0">
                <a:solidFill>
                  <a:schemeClr val="bg1"/>
                </a:solidFill>
              </a:rPr>
              <a:t>En tydlig plan för hur klubbens arbete ska utföras under kommande år </a:t>
            </a:r>
          </a:p>
        </p:txBody>
      </p:sp>
    </p:spTree>
    <p:extLst>
      <p:ext uri="{BB962C8B-B14F-4D97-AF65-F5344CB8AC3E}">
        <p14:creationId xmlns:p14="http://schemas.microsoft.com/office/powerpoint/2010/main" val="1318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42C76BA0-858D-482B-8144-0031E9323A9F}"/>
              </a:ext>
            </a:extLst>
          </p:cNvPr>
          <p:cNvSpPr/>
          <p:nvPr/>
        </p:nvSpPr>
        <p:spPr>
          <a:xfrm>
            <a:off x="4178615" y="235282"/>
            <a:ext cx="3834769" cy="461665"/>
          </a:xfrm>
          <a:prstGeom prst="rect">
            <a:avLst/>
          </a:prstGeom>
        </p:spPr>
        <p:txBody>
          <a:bodyPr wrap="none">
            <a:spAutoFit/>
          </a:bodyPr>
          <a:lstStyle/>
          <a:p>
            <a:pPr algn="ctr"/>
            <a:r>
              <a:rPr lang="sv-SE" sz="2400" dirty="0">
                <a:solidFill>
                  <a:schemeClr val="bg1"/>
                </a:solidFill>
              </a:rPr>
              <a:t>Arrangemang &amp; Funktionärer</a:t>
            </a:r>
          </a:p>
        </p:txBody>
      </p:sp>
      <p:sp>
        <p:nvSpPr>
          <p:cNvPr id="6" name="Rektangel 5">
            <a:extLst>
              <a:ext uri="{FF2B5EF4-FFF2-40B4-BE49-F238E27FC236}">
                <a16:creationId xmlns:a16="http://schemas.microsoft.com/office/drawing/2014/main" id="{0F49B1B8-1595-4E1C-8BD8-16110AE87E7C}"/>
              </a:ext>
            </a:extLst>
          </p:cNvPr>
          <p:cNvSpPr/>
          <p:nvPr/>
        </p:nvSpPr>
        <p:spPr>
          <a:xfrm>
            <a:off x="2999471" y="1304385"/>
            <a:ext cx="6096000" cy="3350597"/>
          </a:xfrm>
          <a:prstGeom prst="rect">
            <a:avLst/>
          </a:prstGeom>
        </p:spPr>
        <p:txBody>
          <a:bodyPr>
            <a:spAutoFit/>
          </a:bodyPr>
          <a:lstStyle/>
          <a:p>
            <a:pPr>
              <a:lnSpc>
                <a:spcPct val="107000"/>
              </a:lnSpc>
              <a:spcAft>
                <a:spcPts val="800"/>
              </a:spcAft>
            </a:pPr>
            <a:r>
              <a:rPr lang="sv-SE"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Uppdrag</a:t>
            </a: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Arrangemang</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Funktionärsansvar</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Samarbete med Billingens Skidallians</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Spårvärdskap</a:t>
            </a:r>
          </a:p>
          <a:p>
            <a:pPr marL="342900" lvl="0" indent="-342900">
              <a:lnSpc>
                <a:spcPct val="107000"/>
              </a:lnSpc>
              <a:spcAft>
                <a:spcPts val="0"/>
              </a:spcAft>
              <a:buFont typeface="Symbol" panose="05050102010706020507" pitchFamily="18" charset="2"/>
              <a:buChar char=""/>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Arrangemansutveckling, förändring, avveckling, nya arrangemang</a:t>
            </a:r>
          </a:p>
          <a:p>
            <a:pPr marL="457200">
              <a:lnSpc>
                <a:spcPct val="107000"/>
              </a:lnSpc>
              <a:spcAft>
                <a:spcPts val="800"/>
              </a:spcAft>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v-SE"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Antal personer/kompetens</a:t>
            </a: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2-3 personer. </a:t>
            </a:r>
          </a:p>
        </p:txBody>
      </p:sp>
    </p:spTree>
    <p:extLst>
      <p:ext uri="{BB962C8B-B14F-4D97-AF65-F5344CB8AC3E}">
        <p14:creationId xmlns:p14="http://schemas.microsoft.com/office/powerpoint/2010/main" val="91202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4FB6ED11-5AC8-4AA0-86F7-961FA95199A7}"/>
              </a:ext>
            </a:extLst>
          </p:cNvPr>
          <p:cNvSpPr/>
          <p:nvPr/>
        </p:nvSpPr>
        <p:spPr>
          <a:xfrm>
            <a:off x="2999471" y="1317102"/>
            <a:ext cx="6096000" cy="1754326"/>
          </a:xfrm>
          <a:prstGeom prst="rect">
            <a:avLst/>
          </a:prstGeom>
        </p:spPr>
        <p:txBody>
          <a:bodyPr>
            <a:spAutoFit/>
          </a:bodyPr>
          <a:lstStyle/>
          <a:p>
            <a:pPr marL="285750" indent="-285750">
              <a:buFont typeface="Arial" panose="020B0604020202020204" pitchFamily="34" charset="0"/>
              <a:buChar char="•"/>
            </a:pPr>
            <a:r>
              <a:rPr lang="sv-SE" dirty="0">
                <a:solidFill>
                  <a:schemeClr val="bg1"/>
                </a:solidFill>
              </a:rPr>
              <a:t>Sponsring &amp; Marknadsföring</a:t>
            </a:r>
          </a:p>
          <a:p>
            <a:pPr marL="285750" indent="-285750">
              <a:buFont typeface="Arial" panose="020B0604020202020204" pitchFamily="34" charset="0"/>
              <a:buChar char="•"/>
            </a:pPr>
            <a:r>
              <a:rPr lang="sv-SE" dirty="0">
                <a:solidFill>
                  <a:schemeClr val="bg1"/>
                </a:solidFill>
              </a:rPr>
              <a:t>Arrangemang &amp; Funktionärer</a:t>
            </a:r>
          </a:p>
          <a:p>
            <a:pPr marL="285750" indent="-285750">
              <a:buFont typeface="Arial" panose="020B0604020202020204" pitchFamily="34" charset="0"/>
              <a:buChar char="•"/>
            </a:pPr>
            <a:r>
              <a:rPr lang="sv-SE" dirty="0">
                <a:solidFill>
                  <a:schemeClr val="bg1"/>
                </a:solidFill>
              </a:rPr>
              <a:t>Träning &amp; Tävling</a:t>
            </a:r>
          </a:p>
          <a:p>
            <a:pPr marL="285750" indent="-285750">
              <a:buFont typeface="Arial" panose="020B0604020202020204" pitchFamily="34" charset="0"/>
              <a:buChar char="•"/>
            </a:pPr>
            <a:endParaRPr lang="sv-SE" dirty="0">
              <a:solidFill>
                <a:schemeClr val="bg1"/>
              </a:solidFill>
            </a:endParaRPr>
          </a:p>
          <a:p>
            <a:endParaRPr lang="sv-SE" dirty="0"/>
          </a:p>
          <a:p>
            <a:pPr marL="285750" indent="-285750">
              <a:buFont typeface="Arial" panose="020B0604020202020204" pitchFamily="34" charset="0"/>
              <a:buChar char="•"/>
            </a:pPr>
            <a:endParaRPr lang="sv-SE" dirty="0"/>
          </a:p>
        </p:txBody>
      </p:sp>
      <p:sp>
        <p:nvSpPr>
          <p:cNvPr id="6" name="textruta 5">
            <a:extLst>
              <a:ext uri="{FF2B5EF4-FFF2-40B4-BE49-F238E27FC236}">
                <a16:creationId xmlns:a16="http://schemas.microsoft.com/office/drawing/2014/main" id="{09E4BB68-35A3-48DE-96E2-C5E49A387EA5}"/>
              </a:ext>
            </a:extLst>
          </p:cNvPr>
          <p:cNvSpPr txBox="1"/>
          <p:nvPr/>
        </p:nvSpPr>
        <p:spPr>
          <a:xfrm>
            <a:off x="2885440" y="226495"/>
            <a:ext cx="6421120" cy="830997"/>
          </a:xfrm>
          <a:prstGeom prst="rect">
            <a:avLst/>
          </a:prstGeom>
          <a:noFill/>
        </p:spPr>
        <p:txBody>
          <a:bodyPr wrap="square" rtlCol="0">
            <a:spAutoFit/>
          </a:bodyPr>
          <a:lstStyle/>
          <a:p>
            <a:pPr algn="ctr"/>
            <a:r>
              <a:rPr lang="sv-SE" sz="2400" dirty="0">
                <a:solidFill>
                  <a:schemeClr val="bg1"/>
                </a:solidFill>
              </a:rPr>
              <a:t>En tydlig plan för hur klubbens arbete ska utföras under kommande år </a:t>
            </a:r>
          </a:p>
        </p:txBody>
      </p:sp>
    </p:spTree>
    <p:extLst>
      <p:ext uri="{BB962C8B-B14F-4D97-AF65-F5344CB8AC3E}">
        <p14:creationId xmlns:p14="http://schemas.microsoft.com/office/powerpoint/2010/main" val="1339598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7E2C9DC3-AAF9-43A8-85D9-79109021BE0F}"/>
              </a:ext>
            </a:extLst>
          </p:cNvPr>
          <p:cNvGrpSpPr/>
          <p:nvPr/>
        </p:nvGrpSpPr>
        <p:grpSpPr>
          <a:xfrm>
            <a:off x="-943276" y="5625348"/>
            <a:ext cx="13981495" cy="1119037"/>
            <a:chOff x="-943276" y="5625348"/>
            <a:chExt cx="13981495" cy="1119037"/>
          </a:xfrm>
        </p:grpSpPr>
        <p:sp>
          <p:nvSpPr>
            <p:cNvPr id="5" name="Lika med 3">
              <a:extLst>
                <a:ext uri="{FF2B5EF4-FFF2-40B4-BE49-F238E27FC236}">
                  <a16:creationId xmlns:a16="http://schemas.microsoft.com/office/drawing/2014/main" id="{52EDDF31-C255-4F02-A2EC-A3A8A421B33B}"/>
                </a:ext>
              </a:extLst>
            </p:cNvPr>
            <p:cNvSpPr>
              <a:spLocks/>
            </p:cNvSpPr>
            <p:nvPr/>
          </p:nvSpPr>
          <p:spPr bwMode="auto">
            <a:xfrm>
              <a:off x="-943276" y="5986914"/>
              <a:ext cx="13981495" cy="404971"/>
            </a:xfrm>
            <a:custGeom>
              <a:avLst/>
              <a:gdLst>
                <a:gd name="T0" fmla="*/ 1310094 w 9883775"/>
                <a:gd name="T1" fmla="*/ 51932 h 252095"/>
                <a:gd name="T2" fmla="*/ 8573681 w 9883775"/>
                <a:gd name="T3" fmla="*/ 51932 h 252095"/>
                <a:gd name="T4" fmla="*/ 8573681 w 9883775"/>
                <a:gd name="T5" fmla="*/ 111224 h 252095"/>
                <a:gd name="T6" fmla="*/ 1310094 w 9883775"/>
                <a:gd name="T7" fmla="*/ 111224 h 252095"/>
                <a:gd name="T8" fmla="*/ 1310094 w 9883775"/>
                <a:gd name="T9" fmla="*/ 51932 h 252095"/>
                <a:gd name="T10" fmla="*/ 1310094 w 9883775"/>
                <a:gd name="T11" fmla="*/ 140871 h 252095"/>
                <a:gd name="T12" fmla="*/ 8573681 w 9883775"/>
                <a:gd name="T13" fmla="*/ 140871 h 252095"/>
                <a:gd name="T14" fmla="*/ 8573681 w 9883775"/>
                <a:gd name="T15" fmla="*/ 200163 h 252095"/>
                <a:gd name="T16" fmla="*/ 1310094 w 9883775"/>
                <a:gd name="T17" fmla="*/ 200163 h 252095"/>
                <a:gd name="T18" fmla="*/ 1310094 w 9883775"/>
                <a:gd name="T19" fmla="*/ 140871 h 2520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83775" h="252095">
                  <a:moveTo>
                    <a:pt x="1310094" y="51932"/>
                  </a:moveTo>
                  <a:lnTo>
                    <a:pt x="8573681" y="51932"/>
                  </a:lnTo>
                  <a:lnTo>
                    <a:pt x="8573681" y="111224"/>
                  </a:lnTo>
                  <a:lnTo>
                    <a:pt x="1310094" y="111224"/>
                  </a:lnTo>
                  <a:lnTo>
                    <a:pt x="1310094" y="51932"/>
                  </a:lnTo>
                  <a:close/>
                  <a:moveTo>
                    <a:pt x="1310094" y="140871"/>
                  </a:moveTo>
                  <a:lnTo>
                    <a:pt x="8573681" y="140871"/>
                  </a:lnTo>
                  <a:lnTo>
                    <a:pt x="8573681" y="200163"/>
                  </a:lnTo>
                  <a:lnTo>
                    <a:pt x="1310094" y="200163"/>
                  </a:lnTo>
                  <a:lnTo>
                    <a:pt x="1310094" y="140871"/>
                  </a:lnTo>
                  <a:close/>
                </a:path>
              </a:pathLst>
            </a:custGeom>
            <a:solidFill>
              <a:srgbClr val="5B9BD5"/>
            </a:solidFill>
            <a:ln w="12700" cap="flat" cmpd="sng" algn="ctr">
              <a:solidFill>
                <a:srgbClr val="41719C"/>
              </a:solidFill>
              <a:prstDash val="solid"/>
              <a:miter lim="800000"/>
              <a:headEnd/>
              <a:tailEnd/>
            </a:ln>
          </p:spPr>
          <p:txBody>
            <a:bodyPr vert="horz" wrap="square" lIns="91440" tIns="45720" rIns="91440" bIns="45720" numCol="1" anchor="ctr" anchorCtr="0" compatLnSpc="1">
              <a:prstTxWarp prst="textNoShape">
                <a:avLst/>
              </a:prstTxWarp>
            </a:bodyPr>
            <a:lstStyle/>
            <a:p>
              <a:endParaRPr lang="sv-SE"/>
            </a:p>
          </p:txBody>
        </p:sp>
        <p:pic>
          <p:nvPicPr>
            <p:cNvPr id="3" name="Bildobjekt 2">
              <a:extLst>
                <a:ext uri="{FF2B5EF4-FFF2-40B4-BE49-F238E27FC236}">
                  <a16:creationId xmlns:a16="http://schemas.microsoft.com/office/drawing/2014/main" id="{36CCF82F-ED71-4478-A0D7-4231D55E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75" y="5625348"/>
              <a:ext cx="882738" cy="1119037"/>
            </a:xfrm>
            <a:prstGeom prst="rect">
              <a:avLst/>
            </a:prstGeom>
          </p:spPr>
        </p:pic>
      </p:grpSp>
      <p:sp>
        <p:nvSpPr>
          <p:cNvPr id="2" name="Rektangel 1">
            <a:extLst>
              <a:ext uri="{FF2B5EF4-FFF2-40B4-BE49-F238E27FC236}">
                <a16:creationId xmlns:a16="http://schemas.microsoft.com/office/drawing/2014/main" id="{CE1534C0-4FCE-4AC6-8E90-D49E5B65B4E9}"/>
              </a:ext>
            </a:extLst>
          </p:cNvPr>
          <p:cNvSpPr/>
          <p:nvPr/>
        </p:nvSpPr>
        <p:spPr>
          <a:xfrm>
            <a:off x="4893982" y="235282"/>
            <a:ext cx="2306978" cy="461665"/>
          </a:xfrm>
          <a:prstGeom prst="rect">
            <a:avLst/>
          </a:prstGeom>
        </p:spPr>
        <p:txBody>
          <a:bodyPr wrap="none">
            <a:spAutoFit/>
          </a:bodyPr>
          <a:lstStyle/>
          <a:p>
            <a:pPr algn="ctr"/>
            <a:r>
              <a:rPr lang="sv-SE" sz="2400" dirty="0">
                <a:solidFill>
                  <a:schemeClr val="bg1"/>
                </a:solidFill>
              </a:rPr>
              <a:t>Träning &amp; Tävling</a:t>
            </a:r>
          </a:p>
        </p:txBody>
      </p:sp>
      <p:sp>
        <p:nvSpPr>
          <p:cNvPr id="6" name="Rektangel 5">
            <a:extLst>
              <a:ext uri="{FF2B5EF4-FFF2-40B4-BE49-F238E27FC236}">
                <a16:creationId xmlns:a16="http://schemas.microsoft.com/office/drawing/2014/main" id="{7CCB36C2-4FD9-4CB0-AE54-73F1F1A0F241}"/>
              </a:ext>
            </a:extLst>
          </p:cNvPr>
          <p:cNvSpPr/>
          <p:nvPr/>
        </p:nvSpPr>
        <p:spPr>
          <a:xfrm>
            <a:off x="1888659" y="1273971"/>
            <a:ext cx="8317624" cy="5084533"/>
          </a:xfrm>
          <a:prstGeom prst="rect">
            <a:avLst/>
          </a:prstGeom>
        </p:spPr>
        <p:txBody>
          <a:bodyPr wrap="square">
            <a:spAutoFit/>
          </a:bodyPr>
          <a:lstStyle/>
          <a:p>
            <a:r>
              <a:rPr lang="sv-SE" b="1" dirty="0">
                <a:solidFill>
                  <a:schemeClr val="bg1"/>
                </a:solidFill>
              </a:rPr>
              <a:t>Uppdrag</a:t>
            </a:r>
            <a:endParaRPr lang="sv-SE" dirty="0">
              <a:solidFill>
                <a:schemeClr val="bg1"/>
              </a:solidFill>
            </a:endParaRPr>
          </a:p>
          <a:p>
            <a:r>
              <a:rPr lang="sv-SE" dirty="0">
                <a:solidFill>
                  <a:schemeClr val="bg1"/>
                </a:solidFill>
              </a:rPr>
              <a:t>Tävling</a:t>
            </a:r>
          </a:p>
          <a:p>
            <a:pPr marL="742950" lvl="1" indent="-285750">
              <a:buFont typeface="Arial" panose="020B0604020202020204" pitchFamily="34" charset="0"/>
              <a:buChar char="•"/>
            </a:pPr>
            <a:r>
              <a:rPr lang="sv-SE" dirty="0">
                <a:solidFill>
                  <a:schemeClr val="bg1"/>
                </a:solidFill>
              </a:rPr>
              <a:t>Tävlingsplan, Klubbens plan för säsongens tävlingsverksamhet. Prioriterade tävlingar!</a:t>
            </a:r>
          </a:p>
          <a:p>
            <a:pPr marL="742950" lvl="1" indent="-285750">
              <a:buFont typeface="Arial" panose="020B0604020202020204" pitchFamily="34" charset="0"/>
              <a:buChar char="•"/>
            </a:pPr>
            <a:r>
              <a:rPr lang="sv-SE" dirty="0">
                <a:solidFill>
                  <a:schemeClr val="bg1"/>
                </a:solidFill>
              </a:rPr>
              <a:t>Boende </a:t>
            </a:r>
          </a:p>
          <a:p>
            <a:pPr marL="742950" lvl="1" indent="-285750">
              <a:buFont typeface="Arial" panose="020B0604020202020204" pitchFamily="34" charset="0"/>
              <a:buChar char="•"/>
            </a:pPr>
            <a:r>
              <a:rPr lang="sv-SE" dirty="0">
                <a:solidFill>
                  <a:schemeClr val="bg1"/>
                </a:solidFill>
              </a:rPr>
              <a:t>Gemensam transport</a:t>
            </a:r>
          </a:p>
          <a:p>
            <a:pPr marL="742950" lvl="1" indent="-285750">
              <a:buFont typeface="Arial" panose="020B0604020202020204" pitchFamily="34" charset="0"/>
              <a:buChar char="•"/>
            </a:pPr>
            <a:r>
              <a:rPr lang="sv-SE" dirty="0">
                <a:solidFill>
                  <a:schemeClr val="bg1"/>
                </a:solidFill>
              </a:rPr>
              <a:t>Material</a:t>
            </a:r>
          </a:p>
          <a:p>
            <a:r>
              <a:rPr lang="sv-SE" dirty="0">
                <a:solidFill>
                  <a:schemeClr val="bg1"/>
                </a:solidFill>
              </a:rPr>
              <a:t>Träning</a:t>
            </a:r>
          </a:p>
          <a:p>
            <a:pPr marL="742950" lvl="1" indent="-285750">
              <a:buFont typeface="Arial" panose="020B0604020202020204" pitchFamily="34" charset="0"/>
              <a:buChar char="•"/>
            </a:pPr>
            <a:r>
              <a:rPr lang="sv-SE" dirty="0">
                <a:solidFill>
                  <a:schemeClr val="bg1"/>
                </a:solidFill>
              </a:rPr>
              <a:t>Träningsplan, plan för årets träningsplanering</a:t>
            </a:r>
          </a:p>
          <a:p>
            <a:pPr marL="742950" lvl="1" indent="-285750">
              <a:buFont typeface="Arial" panose="020B0604020202020204" pitchFamily="34" charset="0"/>
              <a:buChar char="•"/>
            </a:pPr>
            <a:r>
              <a:rPr lang="sv-SE" dirty="0">
                <a:solidFill>
                  <a:schemeClr val="bg1"/>
                </a:solidFill>
              </a:rPr>
              <a:t>Träningsupplägg</a:t>
            </a:r>
          </a:p>
          <a:p>
            <a:pPr marL="742950" lvl="1" indent="-285750">
              <a:buFont typeface="Arial" panose="020B0604020202020204" pitchFamily="34" charset="0"/>
              <a:buChar char="•"/>
            </a:pPr>
            <a:r>
              <a:rPr lang="sv-SE" dirty="0">
                <a:solidFill>
                  <a:schemeClr val="bg1"/>
                </a:solidFill>
              </a:rPr>
              <a:t>Tränaransvarig, </a:t>
            </a:r>
          </a:p>
          <a:p>
            <a:pPr marL="742950" lvl="1" indent="-285750">
              <a:buFont typeface="Arial" panose="020B0604020202020204" pitchFamily="34" charset="0"/>
              <a:buChar char="•"/>
            </a:pPr>
            <a:r>
              <a:rPr lang="sv-SE" dirty="0">
                <a:solidFill>
                  <a:schemeClr val="bg1"/>
                </a:solidFill>
              </a:rPr>
              <a:t>Utbildningar, tränare/ledare, strategiskt planera för tränaruppdragen </a:t>
            </a:r>
          </a:p>
          <a:p>
            <a:pPr marL="742950" lvl="1" indent="-285750">
              <a:buFont typeface="Arial" panose="020B0604020202020204" pitchFamily="34" charset="0"/>
              <a:buChar char="•"/>
            </a:pPr>
            <a:r>
              <a:rPr lang="sv-SE" dirty="0">
                <a:solidFill>
                  <a:schemeClr val="bg1"/>
                </a:solidFill>
              </a:rPr>
              <a:t>Träningsläger</a:t>
            </a:r>
          </a:p>
          <a:p>
            <a:r>
              <a:rPr lang="sv-SE" dirty="0">
                <a:solidFill>
                  <a:schemeClr val="bg1"/>
                </a:solidFill>
              </a:rPr>
              <a:t> </a:t>
            </a:r>
          </a:p>
          <a:p>
            <a:r>
              <a:rPr lang="sv-SE" b="1" dirty="0">
                <a:solidFill>
                  <a:schemeClr val="bg1"/>
                </a:solidFill>
              </a:rPr>
              <a:t>Antal personer/kompetens</a:t>
            </a:r>
            <a:endParaRPr lang="sv-SE" dirty="0">
              <a:solidFill>
                <a:schemeClr val="bg1"/>
              </a:solidFill>
            </a:endParaRPr>
          </a:p>
          <a:p>
            <a:r>
              <a:rPr lang="sv-SE" dirty="0">
                <a:solidFill>
                  <a:schemeClr val="bg1"/>
                </a:solidFill>
              </a:rPr>
              <a:t>Tävling: 1 personer. </a:t>
            </a:r>
          </a:p>
          <a:p>
            <a:r>
              <a:rPr lang="sv-SE" dirty="0">
                <a:solidFill>
                  <a:schemeClr val="bg1"/>
                </a:solidFill>
              </a:rPr>
              <a:t>Träning: 4 personer, en från respektive träningsgrupp</a:t>
            </a:r>
          </a:p>
          <a:p>
            <a:pPr>
              <a:lnSpc>
                <a:spcPct val="107000"/>
              </a:lnSpc>
              <a:spcAft>
                <a:spcPts val="800"/>
              </a:spcAft>
            </a:pPr>
            <a:endParaRPr lang="sv-SE"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74822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611</Words>
  <Application>Microsoft Office PowerPoint</Application>
  <PresentationFormat>Bredbild</PresentationFormat>
  <Paragraphs>143</Paragraphs>
  <Slides>17</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17</vt:i4>
      </vt:variant>
    </vt:vector>
  </HeadingPairs>
  <TitlesOfParts>
    <vt:vector size="24" baseType="lpstr">
      <vt:lpstr>Arial</vt:lpstr>
      <vt:lpstr>Brush Script MT</vt:lpstr>
      <vt:lpstr>Calibri</vt:lpstr>
      <vt:lpstr>Calibri Light</vt:lpstr>
      <vt:lpstr>Courier New</vt:lpstr>
      <vt:lpstr>Symbol</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Magnus Ramsin</dc:creator>
  <cp:lastModifiedBy>Johan Birath</cp:lastModifiedBy>
  <cp:revision>19</cp:revision>
  <dcterms:created xsi:type="dcterms:W3CDTF">2024-05-07T06:13:48Z</dcterms:created>
  <dcterms:modified xsi:type="dcterms:W3CDTF">2024-05-07T18:26:27Z</dcterms:modified>
</cp:coreProperties>
</file>